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522"/>
    <a:srgbClr val="009690"/>
    <a:srgbClr val="9CB33C"/>
    <a:srgbClr val="B8292F"/>
    <a:srgbClr val="D4AC36"/>
    <a:srgbClr val="4A642E"/>
    <a:srgbClr val="193661"/>
    <a:srgbClr val="FAA61A"/>
    <a:srgbClr val="372C82"/>
    <a:srgbClr val="0077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2" autoAdjust="0"/>
    <p:restoredTop sz="86425" autoAdjust="0"/>
  </p:normalViewPr>
  <p:slideViewPr>
    <p:cSldViewPr snapToGrid="0">
      <p:cViewPr varScale="1">
        <p:scale>
          <a:sx n="46" d="100"/>
          <a:sy n="46" d="100"/>
        </p:scale>
        <p:origin x="60" y="40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AE629-C220-48A2-9FD3-B68FCF5D25E5}" type="datetimeFigureOut">
              <a:rPr lang="en-US" smtClean="0"/>
              <a:t>8/21/2026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4F4B6-C730-44BD-9C1D-13210DE336B9}" type="slidenum">
              <a:rPr lang="en-US" smtClean="0"/>
              <a:t>‹#›</a:t>
            </a:fld>
            <a:endParaRPr lang="en-US"/>
          </a:p>
        </p:txBody>
      </p:sp>
    </p:spTree>
    <p:extLst>
      <p:ext uri="{BB962C8B-B14F-4D97-AF65-F5344CB8AC3E}">
        <p14:creationId xmlns:p14="http://schemas.microsoft.com/office/powerpoint/2010/main" val="2968138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194F4B6-C730-44BD-9C1D-13210DE336B9}" type="slidenum">
              <a:rPr lang="en-US" smtClean="0"/>
              <a:t>1</a:t>
            </a:fld>
            <a:endParaRPr lang="en-US"/>
          </a:p>
        </p:txBody>
      </p:sp>
    </p:spTree>
    <p:extLst>
      <p:ext uri="{BB962C8B-B14F-4D97-AF65-F5344CB8AC3E}">
        <p14:creationId xmlns:p14="http://schemas.microsoft.com/office/powerpoint/2010/main" val="4251343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MyTRS is your go-to tool throughout your career.</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lets you view your account information, name and update your beneficiary, estimate future retirement benefits with the Benefit Calculator, and access your annual statement – all in one place.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You can also send secure messages to TRS anytime you have a question.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 helpful tip: You’ll be able to sign up about 60 days after your first paycheck. When you do, use a personal email address (not your work email).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Here’s a little more about the portal designed just for you. [Video: https://trs.texas.gov/learning-resources/videos/early-career-members-manage-your-pension-benefits-mytrs.]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10</a:t>
            </a:fld>
            <a:endParaRPr lang="en-US"/>
          </a:p>
        </p:txBody>
      </p:sp>
    </p:spTree>
    <p:extLst>
      <p:ext uri="{BB962C8B-B14F-4D97-AF65-F5344CB8AC3E}">
        <p14:creationId xmlns:p14="http://schemas.microsoft.com/office/powerpoint/2010/main" val="204593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Your needs will change over time – and TRS is here for every stage.</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From starting out, to mid-career planning, to retirement and beyond, we offer videos, webinars, tools, and one-on-one support to help guide you and meet you where you are.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11</a:t>
            </a:fld>
            <a:endParaRPr lang="en-US"/>
          </a:p>
        </p:txBody>
      </p:sp>
    </p:spTree>
    <p:extLst>
      <p:ext uri="{BB962C8B-B14F-4D97-AF65-F5344CB8AC3E}">
        <p14:creationId xmlns:p14="http://schemas.microsoft.com/office/powerpoint/2010/main" val="1459844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 don’t need to become an expert today.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TRS offers short videos and easy-to-use resources designed to answer the most common questions, when you’re ready for them.</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12</a:t>
            </a:fld>
            <a:endParaRPr lang="en-US"/>
          </a:p>
        </p:txBody>
      </p:sp>
    </p:spTree>
    <p:extLst>
      <p:ext uri="{BB962C8B-B14F-4D97-AF65-F5344CB8AC3E}">
        <p14:creationId xmlns:p14="http://schemas.microsoft.com/office/powerpoint/2010/main" val="3125956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TRS is your partner throughout your career in Texas public education.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We’re here to help you stay informed and prepared for the future.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 look forward to serving you every step of the way.</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13</a:t>
            </a:fld>
            <a:endParaRPr lang="en-US"/>
          </a:p>
        </p:txBody>
      </p:sp>
    </p:spTree>
    <p:extLst>
      <p:ext uri="{BB962C8B-B14F-4D97-AF65-F5344CB8AC3E}">
        <p14:creationId xmlns:p14="http://schemas.microsoft.com/office/powerpoint/2010/main" val="2192031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Welcome, and congratulations on your new role in Texas public education.</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Along with beginning a new job, you’re also beginning your journey as a member of the Teacher Retirement System of Texas, or TRS. This may be the first time you’re hearing of us, and that’s completely okay.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TRS is here to help make sure the years you spend serving Texans also help support you later in life, with your retirement. While you focus on the important work you do everyday, our role is to also help you plan for your future retirement.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2</a:t>
            </a:fld>
            <a:endParaRPr lang="en-US"/>
          </a:p>
        </p:txBody>
      </p:sp>
    </p:spTree>
    <p:extLst>
      <p:ext uri="{BB962C8B-B14F-4D97-AF65-F5344CB8AC3E}">
        <p14:creationId xmlns:p14="http://schemas.microsoft.com/office/powerpoint/2010/main" val="186134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TRS has been serving Texas public education employees since 1937.</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More than two </a:t>
            </a:r>
            <a:r>
              <a:rPr lang="en-US" sz="1200" b="0" i="0" u="none" strike="noStrike" kern="1200">
                <a:solidFill>
                  <a:schemeClr val="tx1"/>
                </a:solidFill>
                <a:effectLst/>
                <a:latin typeface="+mn-lt"/>
                <a:ea typeface="+mn-ea"/>
                <a:cs typeface="+mn-cs"/>
              </a:rPr>
              <a:t>million members </a:t>
            </a:r>
            <a:r>
              <a:rPr lang="en-US" sz="1200" b="0" i="0" u="none" strike="noStrike" kern="1200" dirty="0">
                <a:solidFill>
                  <a:schemeClr val="tx1"/>
                </a:solidFill>
                <a:effectLst/>
                <a:latin typeface="+mn-lt"/>
                <a:ea typeface="+mn-ea"/>
                <a:cs typeface="+mn-cs"/>
              </a:rPr>
              <a:t>count on us – active members like you, retirees and beneficiaries.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Everything we do is focused on one goal: to deliver retirement benefits that make a positive difference in your life.</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3</a:t>
            </a:fld>
            <a:endParaRPr lang="en-US"/>
          </a:p>
        </p:txBody>
      </p:sp>
    </p:spTree>
    <p:extLst>
      <p:ext uri="{BB962C8B-B14F-4D97-AF65-F5344CB8AC3E}">
        <p14:creationId xmlns:p14="http://schemas.microsoft.com/office/powerpoint/2010/main" val="2855746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But TRS benefits go beyond retirement, too.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As a member, you’re working toward a lifetime monthly retirement benefit.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In the meantime, TRS also provides disability benefits and survivor benefits to help protect you and your loved ones.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 also offer education and planning resources throughout your career to help you plan along the way.</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4</a:t>
            </a:fld>
            <a:endParaRPr lang="en-US"/>
          </a:p>
        </p:txBody>
      </p:sp>
    </p:spTree>
    <p:extLst>
      <p:ext uri="{BB962C8B-B14F-4D97-AF65-F5344CB8AC3E}">
        <p14:creationId xmlns:p14="http://schemas.microsoft.com/office/powerpoint/2010/main" val="1992291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Let's look a bit more at active member death benefits. These benefits are available from day one of your employment with a TRS-covered employer. </a:t>
            </a:r>
            <a:r>
              <a:rPr lang="en-US" sz="1200" b="0" i="0" kern="1200" dirty="0">
                <a:solidFill>
                  <a:schemeClr val="tx1"/>
                </a:solidFill>
                <a:effectLst/>
                <a:latin typeface="+mn-lt"/>
                <a:ea typeface="+mn-ea"/>
                <a:cs typeface="+mn-cs"/>
              </a:rPr>
              <a:t>​</a:t>
            </a:r>
          </a:p>
          <a:p>
            <a:pPr rtl="0" fontAlgn="base"/>
            <a:endParaRPr lang="en-US" sz="1200" b="0" i="0" kern="1200" dirty="0">
              <a:solidFill>
                <a:schemeClr val="tx1"/>
              </a:solidFill>
              <a:effectLst/>
              <a:latin typeface="+mn-lt"/>
              <a:ea typeface="+mn-ea"/>
              <a:cs typeface="+mn-cs"/>
            </a:endParaRPr>
          </a:p>
          <a:p>
            <a:pPr rtl="0" fontAlgn="base"/>
            <a:r>
              <a:rPr lang="en-US" sz="1200" b="0" i="0" u="none" strike="noStrike" kern="1200" dirty="0">
                <a:solidFill>
                  <a:schemeClr val="tx1"/>
                </a:solidFill>
                <a:effectLst/>
                <a:latin typeface="+mn-lt"/>
                <a:ea typeface="+mn-ea"/>
                <a:cs typeface="+mn-cs"/>
              </a:rPr>
              <a:t>If you were to pass away, while an active TRS member, death benefits may be available to your beneficiary. Depending on eligibility, the beneficiaries may be able to choose between a lump-sum payment, monthly payments, or a lifetime annuity. Members who have at least five years of TRS service credit provide additional benefit options for their beneficiaries. That's why it's important to regularly review and update your beneficiary information in your MyTRS online account.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5</a:t>
            </a:fld>
            <a:endParaRPr lang="en-US"/>
          </a:p>
        </p:txBody>
      </p:sp>
    </p:spTree>
    <p:extLst>
      <p:ext uri="{BB962C8B-B14F-4D97-AF65-F5344CB8AC3E}">
        <p14:creationId xmlns:p14="http://schemas.microsoft.com/office/powerpoint/2010/main" val="3349500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Your TRS retirement benefit is a lifetime monthly payment, often called a pension. This means it’s designed to provide income for as long as you live after retirement.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amount of that pension is set by state law and based on a simple formula that considers your highest salaries and your years of service credit – which simply means years of eligible work that count toward your pension. The amount of your retirement benefit is not based on your account balance.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key takeaway here is that your benefit grows over time. Every year you work in public education helps build toward your future retirement. If even it feels far off, the choices you make early – and the time you spend in public education – really do matter.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6</a:t>
            </a:fld>
            <a:endParaRPr lang="en-US"/>
          </a:p>
        </p:txBody>
      </p:sp>
    </p:spTree>
    <p:extLst>
      <p:ext uri="{BB962C8B-B14F-4D97-AF65-F5344CB8AC3E}">
        <p14:creationId xmlns:p14="http://schemas.microsoft.com/office/powerpoint/2010/main" val="4232576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Your retirement is a team effort. Each month, you, your employer and the state all contribute to TRS. TRS then invests those contributions for the long term to help fund benefits for current and future members. The earnings fund about two-thirds of every retirement benefit TRS pays out.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What this means for you is peace of mind. You don’t have to manage investments or worry about market ups and downs. TRS’ professional investment teams do that on your behalf, helping provide dependable income in retirement.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7</a:t>
            </a:fld>
            <a:endParaRPr lang="en-US"/>
          </a:p>
        </p:txBody>
      </p:sp>
    </p:spTree>
    <p:extLst>
      <p:ext uri="{BB962C8B-B14F-4D97-AF65-F5344CB8AC3E}">
        <p14:creationId xmlns:p14="http://schemas.microsoft.com/office/powerpoint/2010/main" val="3354688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Think of retirement as being built on a few key pillars. Your TRS pension is the foundation – it provides predictable, lifetime income.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Personal savings add flexibility and help close gaps. For some members, Social Security may also play a role, depending on your career history.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Most financial experts say retirement income needs vary by individual, but planning early and combining these pillars helps create long‑term financial security.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most important message here: TRS is your foundation – but you also play a role in shaping your future.</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8</a:t>
            </a:fld>
            <a:endParaRPr lang="en-US"/>
          </a:p>
        </p:txBody>
      </p:sp>
    </p:spTree>
    <p:extLst>
      <p:ext uri="{BB962C8B-B14F-4D97-AF65-F5344CB8AC3E}">
        <p14:creationId xmlns:p14="http://schemas.microsoft.com/office/powerpoint/2010/main" val="3742982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There are a few important steps you need to take early in your TRS journey.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First, name a beneficiary. This ensures that if the unexpected happens to you, the people you care about are protected. </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Second, sign up for MyTRS – the secure member portal. This is a great way to stay connected with TRS, with access to self-service options and your account information anytime you want it.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And finally, keep your contact information up to date. That helps ensure you always receive important information, no matter where your career takes you.</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194F4B6-C730-44BD-9C1D-13210DE336B9}" type="slidenum">
              <a:rPr lang="en-US" smtClean="0"/>
              <a:t>9</a:t>
            </a:fld>
            <a:endParaRPr lang="en-US"/>
          </a:p>
        </p:txBody>
      </p:sp>
    </p:spTree>
    <p:extLst>
      <p:ext uri="{BB962C8B-B14F-4D97-AF65-F5344CB8AC3E}">
        <p14:creationId xmlns:p14="http://schemas.microsoft.com/office/powerpoint/2010/main" val="2111912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1EDE13-4621-0451-B1AB-BDA9AC57D443}"/>
              </a:ext>
            </a:extLst>
          </p:cNvPr>
          <p:cNvPicPr>
            <a:picLocks noChangeAspect="1"/>
          </p:cNvPicPr>
          <p:nvPr userDrawn="1"/>
        </p:nvPicPr>
        <p:blipFill>
          <a:blip r:embed="rId2">
            <a:alphaModFix amt="75000"/>
            <a:extLst>
              <a:ext uri="{28A0092B-C50C-407E-A947-70E740481C1C}">
                <a14:useLocalDpi xmlns:a14="http://schemas.microsoft.com/office/drawing/2010/main" val="0"/>
              </a:ext>
            </a:extLst>
          </a:blip>
          <a:srcRect l="9305" t="34294" b="57266"/>
          <a:stretch>
            <a:fillRect/>
          </a:stretch>
        </p:blipFill>
        <p:spPr>
          <a:xfrm>
            <a:off x="1134532" y="0"/>
            <a:ext cx="11057467" cy="914399"/>
          </a:xfrm>
          <a:prstGeom prst="rect">
            <a:avLst/>
          </a:prstGeom>
        </p:spPr>
      </p:pic>
      <p:sp>
        <p:nvSpPr>
          <p:cNvPr id="10" name="Rectangle 9"/>
          <p:cNvSpPr/>
          <p:nvPr userDrawn="1"/>
        </p:nvSpPr>
        <p:spPr>
          <a:xfrm>
            <a:off x="1134532" y="-1"/>
            <a:ext cx="11057468" cy="9144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fld id="{2B8B8512-F952-4CC0-A863-A6C4F61130B9}" type="datetime1">
              <a:rPr lang="en-US" smtClean="0"/>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B06CB8-09CA-444F-B64E-B134B812EDE5}" type="slidenum">
              <a:rPr lang="en-US" smtClean="0"/>
              <a:t>‹#›</a:t>
            </a:fld>
            <a:endParaRPr lang="en-US"/>
          </a:p>
        </p:txBody>
      </p:sp>
      <p:sp>
        <p:nvSpPr>
          <p:cNvPr id="7" name="Title 1"/>
          <p:cNvSpPr>
            <a:spLocks noGrp="1"/>
          </p:cNvSpPr>
          <p:nvPr>
            <p:ph type="title"/>
          </p:nvPr>
        </p:nvSpPr>
        <p:spPr>
          <a:xfrm>
            <a:off x="1290918" y="320777"/>
            <a:ext cx="9260968" cy="312404"/>
          </a:xfrm>
        </p:spPr>
        <p:txBody>
          <a:bodyPr lIns="0" tIns="0" rIns="0" bIns="0" anchor="t">
            <a:normAutofit/>
          </a:bodyPr>
          <a:lstStyle>
            <a:lvl1pPr>
              <a:defRPr sz="2000" b="1">
                <a:solidFill>
                  <a:schemeClr val="bg1"/>
                </a:solidFill>
              </a:defRPr>
            </a:lvl1pPr>
          </a:lstStyle>
          <a:p>
            <a:r>
              <a:rPr lang="en-US" dirty="0"/>
              <a:t>Click to edit Master title style</a:t>
            </a:r>
          </a:p>
        </p:txBody>
      </p:sp>
      <p:pic>
        <p:nvPicPr>
          <p:cNvPr id="9" name="Picture 8">
            <a:extLst>
              <a:ext uri="{FF2B5EF4-FFF2-40B4-BE49-F238E27FC236}">
                <a16:creationId xmlns:a16="http://schemas.microsoft.com/office/drawing/2014/main" id="{15794BF0-CC27-AB56-E585-0AC6CBC334A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l="21129" t="19241" r="13959" b="21905"/>
          <a:stretch>
            <a:fillRect/>
          </a:stretch>
        </p:blipFill>
        <p:spPr>
          <a:xfrm>
            <a:off x="0" y="0"/>
            <a:ext cx="1134531" cy="914399"/>
          </a:xfrm>
          <a:prstGeom prst="rect">
            <a:avLst/>
          </a:prstGeom>
        </p:spPr>
      </p:pic>
      <p:pic>
        <p:nvPicPr>
          <p:cNvPr id="21" name="Graphic 20">
            <a:extLst>
              <a:ext uri="{FF2B5EF4-FFF2-40B4-BE49-F238E27FC236}">
                <a16:creationId xmlns:a16="http://schemas.microsoft.com/office/drawing/2014/main" id="{B99F5E95-66CD-0AFA-42E6-8944D193344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149523" y="94703"/>
            <a:ext cx="788263" cy="724991"/>
          </a:xfrm>
          <a:prstGeom prst="rect">
            <a:avLst/>
          </a:prstGeom>
        </p:spPr>
      </p:pic>
      <p:cxnSp>
        <p:nvCxnSpPr>
          <p:cNvPr id="23" name="Straight Connector 22">
            <a:extLst>
              <a:ext uri="{FF2B5EF4-FFF2-40B4-BE49-F238E27FC236}">
                <a16:creationId xmlns:a16="http://schemas.microsoft.com/office/drawing/2014/main" id="{71B1AB09-55F9-5D6D-C890-E6B7B73FA472}"/>
              </a:ext>
            </a:extLst>
          </p:cNvPr>
          <p:cNvCxnSpPr>
            <a:cxnSpLocks/>
          </p:cNvCxnSpPr>
          <p:nvPr userDrawn="1"/>
        </p:nvCxnSpPr>
        <p:spPr>
          <a:xfrm>
            <a:off x="10895309" y="21428"/>
            <a:ext cx="0" cy="91440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1433F929-D1EB-B5E2-BB8D-92C4BD37B06D}"/>
              </a:ext>
            </a:extLst>
          </p:cNvPr>
          <p:cNvSpPr/>
          <p:nvPr userDrawn="1"/>
        </p:nvSpPr>
        <p:spPr>
          <a:xfrm>
            <a:off x="0" y="914399"/>
            <a:ext cx="12192000" cy="914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2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0C4CCF-4F03-49FC-8631-6E5D0206CE30}" type="datetime1">
              <a:rPr lang="en-US" smtClean="0"/>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B06CB8-09CA-444F-B64E-B134B812EDE5}" type="slidenum">
              <a:rPr lang="en-US" smtClean="0"/>
              <a:t>‹#›</a:t>
            </a:fld>
            <a:endParaRPr lang="en-US"/>
          </a:p>
        </p:txBody>
      </p:sp>
    </p:spTree>
    <p:extLst>
      <p:ext uri="{BB962C8B-B14F-4D97-AF65-F5344CB8AC3E}">
        <p14:creationId xmlns:p14="http://schemas.microsoft.com/office/powerpoint/2010/main" val="12080912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94B52-0E97-4105-9A85-4C41B9076CC4}" type="datetime1">
              <a:rPr lang="en-US" smtClean="0"/>
              <a:t>8/21/2026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06CB8-09CA-444F-B64E-B134B812EDE5}" type="slidenum">
              <a:rPr lang="en-US" smtClean="0"/>
              <a:pPr/>
              <a:t>‹#›</a:t>
            </a:fld>
            <a:endParaRPr lang="en-US" dirty="0"/>
          </a:p>
        </p:txBody>
      </p:sp>
    </p:spTree>
    <p:extLst>
      <p:ext uri="{BB962C8B-B14F-4D97-AF65-F5344CB8AC3E}">
        <p14:creationId xmlns:p14="http://schemas.microsoft.com/office/powerpoint/2010/main" val="1836361868"/>
      </p:ext>
    </p:extLst>
  </p:cSld>
  <p:clrMap bg1="lt1" tx1="dk1" bg2="lt2" tx2="dk2" accent1="accent1" accent2="accent2" accent3="accent3" accent4="accent4" accent5="accent5" accent6="accent6" hlink="hlink" folHlink="folHlink"/>
  <p:sldLayoutIdLst>
    <p:sldLayoutId id="2147483666" r:id="rId1"/>
    <p:sldLayoutId id="214748366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hyperlink" Target="https://trs.texas.gov/learning-resources/videos/early-career-members-manage-your-pension-benefits-mytr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5.sv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www.trs.texas.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3.sv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1480B8F-9E68-4027-5E4B-283D004D5562}"/>
              </a:ext>
              <a:ext uri="{C183D7F6-B498-43B3-948B-1728B52AA6E4}">
                <adec:decorative xmlns:adec="http://schemas.microsoft.com/office/drawing/2017/decorative" val="1"/>
              </a:ext>
            </a:extLst>
          </p:cNvPr>
          <p:cNvPicPr>
            <a:picLocks noChangeAspect="1"/>
          </p:cNvPicPr>
          <p:nvPr/>
        </p:nvPicPr>
        <p:blipFill>
          <a:blip r:embed="rId3" cstate="print">
            <a:alphaModFix amt="75000"/>
            <a:extLst>
              <a:ext uri="{28A0092B-C50C-407E-A947-70E740481C1C}">
                <a14:useLocalDpi xmlns:a14="http://schemas.microsoft.com/office/drawing/2010/main" val="0"/>
              </a:ext>
            </a:extLst>
          </a:blip>
          <a:srcRect t="18352" b="18352"/>
          <a:stretch/>
        </p:blipFill>
        <p:spPr>
          <a:xfrm>
            <a:off x="0" y="0"/>
            <a:ext cx="12192000" cy="6858000"/>
          </a:xfrm>
          <a:prstGeom prst="rect">
            <a:avLst/>
          </a:prstGeom>
        </p:spPr>
      </p:pic>
      <p:sp>
        <p:nvSpPr>
          <p:cNvPr id="34" name="Rectangle 33">
            <a:extLst>
              <a:ext uri="{FF2B5EF4-FFF2-40B4-BE49-F238E27FC236}">
                <a16:creationId xmlns:a16="http://schemas.microsoft.com/office/drawing/2014/main" id="{639B842F-85C0-1B8B-038C-816899559B7B}"/>
              </a:ext>
              <a:ext uri="{C183D7F6-B498-43B3-948B-1728B52AA6E4}">
                <adec:decorative xmlns:adec="http://schemas.microsoft.com/office/drawing/2017/decorative" val="1"/>
              </a:ext>
            </a:extLst>
          </p:cNvPr>
          <p:cNvSpPr/>
          <p:nvPr/>
        </p:nvSpPr>
        <p:spPr>
          <a:xfrm>
            <a:off x="0" y="0"/>
            <a:ext cx="12192000" cy="6868973"/>
          </a:xfrm>
          <a:prstGeom prst="rect">
            <a:avLst/>
          </a:pr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186D2740-974D-45F9-E51A-A7CD1AF1D86F}"/>
              </a:ext>
              <a:ext uri="{C183D7F6-B498-43B3-948B-1728B52AA6E4}">
                <adec:decorative xmlns:adec="http://schemas.microsoft.com/office/drawing/2017/decorative" val="1"/>
              </a:ext>
            </a:extLst>
          </p:cNvPr>
          <p:cNvSpPr/>
          <p:nvPr/>
        </p:nvSpPr>
        <p:spPr>
          <a:xfrm>
            <a:off x="0" y="0"/>
            <a:ext cx="12192000" cy="36042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91313AF-28F3-A604-64ED-12EC1DAEDE4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Welcome to TRS</a:t>
            </a:r>
          </a:p>
        </p:txBody>
      </p:sp>
      <p:pic>
        <p:nvPicPr>
          <p:cNvPr id="37" name="Graphic 36" descr="TRS of Texas Pension Services logo.">
            <a:extLst>
              <a:ext uri="{FF2B5EF4-FFF2-40B4-BE49-F238E27FC236}">
                <a16:creationId xmlns:a16="http://schemas.microsoft.com/office/drawing/2014/main" id="{1A4BC249-17AE-B228-2296-99DE552AD8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29333" y="5134842"/>
            <a:ext cx="1481666" cy="1362736"/>
          </a:xfrm>
          <a:prstGeom prst="rect">
            <a:avLst/>
          </a:prstGeom>
        </p:spPr>
      </p:pic>
      <p:grpSp>
        <p:nvGrpSpPr>
          <p:cNvPr id="38" name="Group 37">
            <a:extLst>
              <a:ext uri="{FF2B5EF4-FFF2-40B4-BE49-F238E27FC236}">
                <a16:creationId xmlns:a16="http://schemas.microsoft.com/office/drawing/2014/main" id="{7303C18A-D4B7-4927-B4BA-4C2557E834F0}"/>
              </a:ext>
              <a:ext uri="{C183D7F6-B498-43B3-948B-1728B52AA6E4}">
                <adec:decorative xmlns:adec="http://schemas.microsoft.com/office/drawing/2017/decorative" val="1"/>
              </a:ext>
            </a:extLst>
          </p:cNvPr>
          <p:cNvGrpSpPr/>
          <p:nvPr/>
        </p:nvGrpSpPr>
        <p:grpSpPr>
          <a:xfrm>
            <a:off x="2543174" y="1144828"/>
            <a:ext cx="7105651" cy="4657344"/>
            <a:chOff x="2543174" y="1133857"/>
            <a:chExt cx="7105651" cy="4657344"/>
          </a:xfrm>
        </p:grpSpPr>
        <p:sp>
          <p:nvSpPr>
            <p:cNvPr id="33" name="Rectangle 32">
              <a:extLst>
                <a:ext uri="{FF2B5EF4-FFF2-40B4-BE49-F238E27FC236}">
                  <a16:creationId xmlns:a16="http://schemas.microsoft.com/office/drawing/2014/main" id="{E01A0B6A-FE96-5264-021D-3EF293A2800F}"/>
                </a:ext>
              </a:extLst>
            </p:cNvPr>
            <p:cNvSpPr/>
            <p:nvPr/>
          </p:nvSpPr>
          <p:spPr>
            <a:xfrm>
              <a:off x="2543174" y="1133857"/>
              <a:ext cx="7105651" cy="4657344"/>
            </a:xfrm>
            <a:prstGeom prst="rect">
              <a:avLst/>
            </a:prstGeom>
            <a:solidFill>
              <a:schemeClr val="bg1"/>
            </a:solidFill>
            <a:ln>
              <a:noFill/>
            </a:ln>
            <a:effectLst>
              <a:outerShdw blurRad="76200" dist="38100" dir="2700000" sx="101000" sy="101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72DBB76F-470B-8FF1-91AA-0F82769C1D41}"/>
                </a:ext>
              </a:extLst>
            </p:cNvPr>
            <p:cNvPicPr>
              <a:picLocks noChangeAspect="1"/>
            </p:cNvPicPr>
            <p:nvPr/>
          </p:nvPicPr>
          <p:blipFill>
            <a:blip r:embed="rId5" cstate="print">
              <a:extLst>
                <a:ext uri="{28A0092B-C50C-407E-A947-70E740481C1C}">
                  <a14:useLocalDpi xmlns:a14="http://schemas.microsoft.com/office/drawing/2010/main" val="0"/>
                </a:ext>
              </a:extLst>
            </a:blip>
            <a:srcRect l="6437" t="11659" r="8707" b="22462"/>
            <a:stretch>
              <a:fillRect/>
            </a:stretch>
          </p:blipFill>
          <p:spPr>
            <a:xfrm>
              <a:off x="2610862" y="1202081"/>
              <a:ext cx="6970275" cy="3557948"/>
            </a:xfrm>
            <a:prstGeom prst="rect">
              <a:avLst/>
            </a:prstGeom>
          </p:spPr>
        </p:pic>
        <p:sp>
          <p:nvSpPr>
            <p:cNvPr id="4" name="Rectangle 3">
              <a:extLst>
                <a:ext uri="{FF2B5EF4-FFF2-40B4-BE49-F238E27FC236}">
                  <a16:creationId xmlns:a16="http://schemas.microsoft.com/office/drawing/2014/main" id="{8B22AA96-E313-D471-1A69-8E4240BC890E}"/>
                </a:ext>
              </a:extLst>
            </p:cNvPr>
            <p:cNvSpPr/>
            <p:nvPr/>
          </p:nvSpPr>
          <p:spPr>
            <a:xfrm>
              <a:off x="2610862" y="4833201"/>
              <a:ext cx="6970275" cy="89094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descr="Welcome to TRS">
              <a:extLst>
                <a:ext uri="{FF2B5EF4-FFF2-40B4-BE49-F238E27FC236}">
                  <a16:creationId xmlns:a16="http://schemas.microsoft.com/office/drawing/2014/main" id="{4F08EF71-3DE2-74BB-5917-0548095947CD}"/>
                </a:ext>
              </a:extLst>
            </p:cNvPr>
            <p:cNvSpPr txBox="1"/>
            <p:nvPr/>
          </p:nvSpPr>
          <p:spPr>
            <a:xfrm>
              <a:off x="2610862" y="5027145"/>
              <a:ext cx="6970275" cy="623825"/>
            </a:xfrm>
            <a:prstGeom prst="rect">
              <a:avLst/>
            </a:prstGeom>
            <a:noFill/>
          </p:spPr>
          <p:txBody>
            <a:bodyPr wrap="square" lIns="0" tIns="0" rIns="0" bIns="0" rtlCol="0">
              <a:spAutoFit/>
            </a:bodyPr>
            <a:lstStyle/>
            <a:p>
              <a:pPr algn="ctr">
                <a:lnSpc>
                  <a:spcPts val="4800"/>
                </a:lnSpc>
              </a:pPr>
              <a:r>
                <a:rPr lang="en-US" sz="4800" b="1" dirty="0">
                  <a:solidFill>
                    <a:schemeClr val="bg1"/>
                  </a:solidFill>
                  <a:latin typeface="Arial Black" panose="020B0A04020102020204" pitchFamily="34" charset="0"/>
                </a:rPr>
                <a:t>WELCOME TO TRS</a:t>
              </a:r>
            </a:p>
          </p:txBody>
        </p:sp>
      </p:grpSp>
    </p:spTree>
    <p:extLst>
      <p:ext uri="{BB962C8B-B14F-4D97-AF65-F5344CB8AC3E}">
        <p14:creationId xmlns:p14="http://schemas.microsoft.com/office/powerpoint/2010/main" val="3906585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D8C6F-E2CC-B81A-68C1-3CB9E5AA0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1A9D8-BADD-1FE2-BAA3-CE35A27D7D4F}"/>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MYTRS – YOUR MEMBER PORTAL</a:t>
            </a:r>
          </a:p>
        </p:txBody>
      </p:sp>
      <p:sp>
        <p:nvSpPr>
          <p:cNvPr id="20" name="Content Placeholder 2">
            <a:extLst>
              <a:ext uri="{FF2B5EF4-FFF2-40B4-BE49-F238E27FC236}">
                <a16:creationId xmlns:a16="http://schemas.microsoft.com/office/drawing/2014/main" id="{BB787272-DB12-C7B8-4C54-7DB9A33F89F3}"/>
              </a:ext>
            </a:extLst>
          </p:cNvPr>
          <p:cNvSpPr txBox="1">
            <a:spLocks/>
          </p:cNvSpPr>
          <p:nvPr/>
        </p:nvSpPr>
        <p:spPr>
          <a:xfrm>
            <a:off x="838199" y="1293583"/>
            <a:ext cx="11138923" cy="50522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View account information – service credit, highest salaries, membership tier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Review and designate beneficiary</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Update contact information </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Use the Benefit Calculator to estimate future retirement benefits</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a:t>
            </a:r>
            <a:endParaRPr lang="en-US" sz="2400"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cs typeface="Arial" panose="020B0604020202020204" pitchFamily="34" charset="0"/>
              </a:rPr>
              <a:t>Access annual statement</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Send secure messages</a:t>
            </a:r>
          </a:p>
          <a:p>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Video: </a:t>
            </a:r>
            <a:r>
              <a:rPr lang="en-US" sz="2400" dirty="0">
                <a:latin typeface="Arial" panose="020B0604020202020204" pitchFamily="34" charset="0"/>
                <a:cs typeface="Arial" panose="020B0604020202020204" pitchFamily="34" charset="0"/>
                <a:hlinkClick r:id="rId3"/>
              </a:rPr>
              <a:t>Early Career Members: Manage Your Pension Benefits with MyTRS</a:t>
            </a:r>
            <a:endParaRPr lang="en-US" sz="2400" dirty="0">
              <a:latin typeface="Arial" panose="020B0604020202020204" pitchFamily="34" charset="0"/>
              <a:cs typeface="Arial" panose="020B0604020202020204" pitchFamily="34" charset="0"/>
            </a:endParaRPr>
          </a:p>
        </p:txBody>
      </p:sp>
      <p:sp>
        <p:nvSpPr>
          <p:cNvPr id="21" name="Slide Number Placeholder 1">
            <a:extLst>
              <a:ext uri="{FF2B5EF4-FFF2-40B4-BE49-F238E27FC236}">
                <a16:creationId xmlns:a16="http://schemas.microsoft.com/office/drawing/2014/main" id="{7CD2B998-4A70-9723-A78B-79D4017ABF2E}"/>
              </a:ext>
            </a:extLst>
          </p:cNvPr>
          <p:cNvSpPr>
            <a:spLocks noGrp="1"/>
          </p:cNvSpPr>
          <p:nvPr>
            <p:ph type="sldNum" sz="quarter" idx="12"/>
          </p:nvPr>
        </p:nvSpPr>
        <p:spPr>
          <a:xfrm>
            <a:off x="8610600" y="6356350"/>
            <a:ext cx="2743200" cy="365125"/>
          </a:xfrm>
        </p:spPr>
        <p:txBody>
          <a:bodyPr/>
          <a:lstStyle/>
          <a:p>
            <a:fld id="{EBB06CB8-09CA-444F-B64E-B134B812EDE5}" type="slidenum">
              <a:rPr lang="en-US" smtClean="0"/>
              <a:t>10</a:t>
            </a:fld>
            <a:endParaRPr lang="en-US" dirty="0"/>
          </a:p>
        </p:txBody>
      </p:sp>
      <p:pic>
        <p:nvPicPr>
          <p:cNvPr id="23" name="Graphic 22">
            <a:extLst>
              <a:ext uri="{FF2B5EF4-FFF2-40B4-BE49-F238E27FC236}">
                <a16:creationId xmlns:a16="http://schemas.microsoft.com/office/drawing/2014/main" id="{0B038C83-2023-5802-E2DB-F4D4C3CCF77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78624" y="1484985"/>
            <a:ext cx="4698499" cy="4698499"/>
          </a:xfrm>
          <a:prstGeom prst="rect">
            <a:avLst/>
          </a:prstGeom>
        </p:spPr>
      </p:pic>
      <p:pic>
        <p:nvPicPr>
          <p:cNvPr id="25" name="Graphic 24" descr="MyTRS member portal">
            <a:extLst>
              <a:ext uri="{FF2B5EF4-FFF2-40B4-BE49-F238E27FC236}">
                <a16:creationId xmlns:a16="http://schemas.microsoft.com/office/drawing/2014/main" id="{C399BA4C-C95B-6199-2F46-44039D1373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14504" y="4400931"/>
            <a:ext cx="3105927" cy="972084"/>
          </a:xfrm>
          <a:prstGeom prst="rect">
            <a:avLst/>
          </a:prstGeom>
        </p:spPr>
      </p:pic>
    </p:spTree>
    <p:extLst>
      <p:ext uri="{BB962C8B-B14F-4D97-AF65-F5344CB8AC3E}">
        <p14:creationId xmlns:p14="http://schemas.microsoft.com/office/powerpoint/2010/main" val="260398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6C45B-499E-EE8C-53FE-470B2ABFC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61F1B-EDA2-91B1-4CFF-F94129B6091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WE’RE WITH YOU AT EVERY STAGE</a:t>
            </a:r>
          </a:p>
        </p:txBody>
      </p:sp>
      <p:sp>
        <p:nvSpPr>
          <p:cNvPr id="20" name="Content Placeholder 2">
            <a:extLst>
              <a:ext uri="{FF2B5EF4-FFF2-40B4-BE49-F238E27FC236}">
                <a16:creationId xmlns:a16="http://schemas.microsoft.com/office/drawing/2014/main" id="{90C0127F-F711-F54D-375D-94470FE56E54}"/>
              </a:ext>
            </a:extLst>
          </p:cNvPr>
          <p:cNvSpPr txBox="1">
            <a:spLocks/>
          </p:cNvSpPr>
          <p:nvPr/>
        </p:nvSpPr>
        <p:spPr>
          <a:xfrm>
            <a:off x="838200" y="1484985"/>
            <a:ext cx="10515600" cy="50522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Early Career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Mid-Career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Approaching Retirement</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At Retirement and Beyond</a:t>
            </a:r>
          </a:p>
        </p:txBody>
      </p:sp>
      <p:sp>
        <p:nvSpPr>
          <p:cNvPr id="21" name="Slide Number Placeholder 1">
            <a:extLst>
              <a:ext uri="{FF2B5EF4-FFF2-40B4-BE49-F238E27FC236}">
                <a16:creationId xmlns:a16="http://schemas.microsoft.com/office/drawing/2014/main" id="{32FF16B5-64B3-E31E-A44C-FC9632A8A762}"/>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EBB06CB8-09CA-444F-B64E-B134B812EDE5}" type="slidenum">
              <a:rPr lang="en-US" smtClean="0"/>
              <a:t>11</a:t>
            </a:fld>
            <a:endParaRPr lang="en-US" dirty="0"/>
          </a:p>
        </p:txBody>
      </p:sp>
      <p:pic>
        <p:nvPicPr>
          <p:cNvPr id="4" name="Graphic 3">
            <a:extLst>
              <a:ext uri="{FF2B5EF4-FFF2-40B4-BE49-F238E27FC236}">
                <a16:creationId xmlns:a16="http://schemas.microsoft.com/office/drawing/2014/main" id="{76F6870A-91DD-46A2-74CB-4E5F5E6E9F1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94332" y="1263961"/>
            <a:ext cx="5306056" cy="5052238"/>
          </a:xfrm>
          <a:prstGeom prst="rect">
            <a:avLst/>
          </a:prstGeom>
        </p:spPr>
      </p:pic>
    </p:spTree>
    <p:extLst>
      <p:ext uri="{BB962C8B-B14F-4D97-AF65-F5344CB8AC3E}">
        <p14:creationId xmlns:p14="http://schemas.microsoft.com/office/powerpoint/2010/main" val="3625767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521F7-7E55-D571-8680-041EB392F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4CFD9-04B1-9408-0263-CB1D65462200}"/>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LEARN AT YOUR OWN PACE</a:t>
            </a:r>
          </a:p>
        </p:txBody>
      </p:sp>
      <p:sp>
        <p:nvSpPr>
          <p:cNvPr id="21" name="Slide Number Placeholder 1">
            <a:extLst>
              <a:ext uri="{FF2B5EF4-FFF2-40B4-BE49-F238E27FC236}">
                <a16:creationId xmlns:a16="http://schemas.microsoft.com/office/drawing/2014/main" id="{D527D065-A642-1161-16D8-96D3E72B7C3D}"/>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EBB06CB8-09CA-444F-B64E-B134B812EDE5}" type="slidenum">
              <a:rPr lang="en-US" smtClean="0"/>
              <a:t>12</a:t>
            </a:fld>
            <a:endParaRPr lang="en-US" dirty="0"/>
          </a:p>
        </p:txBody>
      </p:sp>
      <p:pic>
        <p:nvPicPr>
          <p:cNvPr id="7" name="Graphic 6">
            <a:extLst>
              <a:ext uri="{FF2B5EF4-FFF2-40B4-BE49-F238E27FC236}">
                <a16:creationId xmlns:a16="http://schemas.microsoft.com/office/drawing/2014/main" id="{9C148ADD-DE26-8F0A-9085-5920B5B754D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71479" y="1257370"/>
            <a:ext cx="4651757" cy="5052239"/>
          </a:xfrm>
          <a:prstGeom prst="rect">
            <a:avLst/>
          </a:prstGeom>
        </p:spPr>
      </p:pic>
      <p:sp>
        <p:nvSpPr>
          <p:cNvPr id="20" name="Content Placeholder 2">
            <a:extLst>
              <a:ext uri="{FF2B5EF4-FFF2-40B4-BE49-F238E27FC236}">
                <a16:creationId xmlns:a16="http://schemas.microsoft.com/office/drawing/2014/main" id="{130CAFA6-18B0-D3BB-35A1-DA0F1AE51A23}"/>
              </a:ext>
            </a:extLst>
          </p:cNvPr>
          <p:cNvSpPr txBox="1">
            <a:spLocks/>
          </p:cNvSpPr>
          <p:nvPr/>
        </p:nvSpPr>
        <p:spPr>
          <a:xfrm>
            <a:off x="838200" y="1484985"/>
            <a:ext cx="10134600" cy="50522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sz="2400" dirty="0">
                <a:latin typeface="Arial" panose="020B0604020202020204" pitchFamily="34" charset="0"/>
                <a:cs typeface="Arial" panose="020B0604020202020204" pitchFamily="34" charset="0"/>
              </a:rPr>
              <a:t>Annual statements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Retirement sessions and counseling opportunities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Videos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Website: </a:t>
            </a:r>
            <a:r>
              <a:rPr lang="en-US" sz="2400" dirty="0">
                <a:latin typeface="Arial" panose="020B0604020202020204" pitchFamily="34" charset="0"/>
                <a:cs typeface="Arial" panose="020B0604020202020204" pitchFamily="34" charset="0"/>
                <a:hlinkClick r:id="rId4"/>
              </a:rPr>
              <a:t>www.trs.texas.gov</a:t>
            </a:r>
            <a:r>
              <a:rPr lang="en-US" sz="2400" dirty="0">
                <a:latin typeface="Arial" panose="020B0604020202020204" pitchFamily="34" charset="0"/>
                <a:cs typeface="Arial" panose="020B0604020202020204" pitchFamily="34" charset="0"/>
              </a:rPr>
              <a:t> </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Newsletters, publications, email subscription service</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Social media @TRSofTexas</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pPr>
              <a:lnSpc>
                <a:spcPct val="80000"/>
              </a:lnSpc>
            </a:pPr>
            <a:r>
              <a:rPr lang="en-US" sz="2400" dirty="0">
                <a:latin typeface="Arial" panose="020B0604020202020204" pitchFamily="34" charset="0"/>
                <a:cs typeface="Arial" panose="020B0604020202020204" pitchFamily="34" charset="0"/>
              </a:rPr>
              <a:t>Life and job changes online toolkit</a:t>
            </a:r>
          </a:p>
        </p:txBody>
      </p:sp>
    </p:spTree>
    <p:extLst>
      <p:ext uri="{BB962C8B-B14F-4D97-AF65-F5344CB8AC3E}">
        <p14:creationId xmlns:p14="http://schemas.microsoft.com/office/powerpoint/2010/main" val="427202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8C561-0CA0-7539-1215-DAE21F596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E9F36D-FE8F-2E18-7A4B-8D571009E35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WE’RE IN THIS TOGETHER</a:t>
            </a:r>
          </a:p>
        </p:txBody>
      </p:sp>
      <p:sp>
        <p:nvSpPr>
          <p:cNvPr id="21" name="Slide Number Placeholder 1">
            <a:extLst>
              <a:ext uri="{FF2B5EF4-FFF2-40B4-BE49-F238E27FC236}">
                <a16:creationId xmlns:a16="http://schemas.microsoft.com/office/drawing/2014/main" id="{46780EAF-1EAC-A682-2D9A-227C9FF148BC}"/>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EBB06CB8-09CA-444F-B64E-B134B812EDE5}" type="slidenum">
              <a:rPr lang="en-US" smtClean="0"/>
              <a:t>13</a:t>
            </a:fld>
            <a:endParaRPr lang="en-US" dirty="0"/>
          </a:p>
        </p:txBody>
      </p:sp>
      <p:sp>
        <p:nvSpPr>
          <p:cNvPr id="20" name="Content Placeholder 2">
            <a:extLst>
              <a:ext uri="{FF2B5EF4-FFF2-40B4-BE49-F238E27FC236}">
                <a16:creationId xmlns:a16="http://schemas.microsoft.com/office/drawing/2014/main" id="{06771F32-4839-AD74-5743-9932543E8FC5}"/>
              </a:ext>
            </a:extLst>
          </p:cNvPr>
          <p:cNvSpPr txBox="1">
            <a:spLocks/>
          </p:cNvSpPr>
          <p:nvPr/>
        </p:nvSpPr>
        <p:spPr>
          <a:xfrm>
            <a:off x="838200" y="1484985"/>
            <a:ext cx="10134600" cy="50522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TRS is your partner</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We’re here to help</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Learn more at trs.texas.gov</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Register for </a:t>
            </a:r>
            <a:r>
              <a:rPr lang="en-US" sz="2400" dirty="0" err="1">
                <a:latin typeface="Arial" panose="020B0604020202020204" pitchFamily="34" charset="0"/>
                <a:cs typeface="Arial" panose="020B0604020202020204" pitchFamily="34" charset="0"/>
              </a:rPr>
              <a:t>MyTRS</a:t>
            </a:r>
            <a:r>
              <a:rPr lang="en-US" sz="2400" dirty="0">
                <a:latin typeface="Arial" panose="020B0604020202020204" pitchFamily="34" charset="0"/>
                <a:cs typeface="Arial" panose="020B0604020202020204" pitchFamily="34" charset="0"/>
              </a:rPr>
              <a:t> at mytrs.texas.gov</a:t>
            </a:r>
          </a:p>
        </p:txBody>
      </p:sp>
      <p:pic>
        <p:nvPicPr>
          <p:cNvPr id="4" name="Graphic 3">
            <a:extLst>
              <a:ext uri="{FF2B5EF4-FFF2-40B4-BE49-F238E27FC236}">
                <a16:creationId xmlns:a16="http://schemas.microsoft.com/office/drawing/2014/main" id="{C42E05FD-7570-B409-DA29-AC1E0E5198F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74560" y="1543050"/>
            <a:ext cx="4932975" cy="4629048"/>
          </a:xfrm>
          <a:prstGeom prst="rect">
            <a:avLst/>
          </a:prstGeom>
        </p:spPr>
      </p:pic>
    </p:spTree>
    <p:extLst>
      <p:ext uri="{BB962C8B-B14F-4D97-AF65-F5344CB8AC3E}">
        <p14:creationId xmlns:p14="http://schemas.microsoft.com/office/powerpoint/2010/main" val="3842182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381E4B-C95E-ADD9-C2A9-1C9D9852469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WELCOME TO TRS</a:t>
            </a:r>
            <a:endParaRPr lang="en-US" dirty="0"/>
          </a:p>
        </p:txBody>
      </p:sp>
      <p:sp>
        <p:nvSpPr>
          <p:cNvPr id="2" name="Slide Number Placeholder 1">
            <a:extLst>
              <a:ext uri="{FF2B5EF4-FFF2-40B4-BE49-F238E27FC236}">
                <a16:creationId xmlns:a16="http://schemas.microsoft.com/office/drawing/2014/main" id="{3BEBC317-A4B6-E2BB-8A1A-936A06690117}"/>
              </a:ext>
            </a:extLst>
          </p:cNvPr>
          <p:cNvSpPr>
            <a:spLocks noGrp="1"/>
          </p:cNvSpPr>
          <p:nvPr>
            <p:ph type="sldNum" sz="quarter" idx="12"/>
          </p:nvPr>
        </p:nvSpPr>
        <p:spPr/>
        <p:txBody>
          <a:bodyPr/>
          <a:lstStyle/>
          <a:p>
            <a:fld id="{EBB06CB8-09CA-444F-B64E-B134B812EDE5}" type="slidenum">
              <a:rPr lang="en-US" smtClean="0"/>
              <a:t>2</a:t>
            </a:fld>
            <a:endParaRPr lang="en-US"/>
          </a:p>
        </p:txBody>
      </p:sp>
      <p:sp>
        <p:nvSpPr>
          <p:cNvPr id="4" name="Content Placeholder 2">
            <a:extLst>
              <a:ext uri="{FF2B5EF4-FFF2-40B4-BE49-F238E27FC236}">
                <a16:creationId xmlns:a16="http://schemas.microsoft.com/office/drawing/2014/main" id="{4597FC43-073A-A366-5DCB-B2B56E426FE8}"/>
              </a:ext>
            </a:extLst>
          </p:cNvPr>
          <p:cNvSpPr txBox="1">
            <a:spLocks/>
          </p:cNvSpPr>
          <p:nvPr/>
        </p:nvSpPr>
        <p:spPr>
          <a:xfrm>
            <a:off x="947056" y="4248495"/>
            <a:ext cx="2729539" cy="918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dirty="0">
                <a:latin typeface="Arial" panose="020B0604020202020204" pitchFamily="34" charset="0"/>
                <a:ea typeface="Calibri" panose="020F0502020204030204" pitchFamily="34" charset="0"/>
                <a:cs typeface="Times New Roman" panose="02020603050405020304" pitchFamily="18" charset="0"/>
              </a:rPr>
              <a:t>TRS is </a:t>
            </a:r>
            <a:r>
              <a:rPr lang="en-US" sz="2400" b="1" dirty="0">
                <a:latin typeface="Arial" panose="020B0604020202020204" pitchFamily="34" charset="0"/>
                <a:ea typeface="Calibri" panose="020F0502020204030204" pitchFamily="34" charset="0"/>
                <a:cs typeface="Times New Roman" panose="02020603050405020304" pitchFamily="18" charset="0"/>
              </a:rPr>
              <a:t>YOUR </a:t>
            </a:r>
            <a:r>
              <a:rPr lang="en-US" sz="2400" dirty="0">
                <a:latin typeface="Arial" panose="020B0604020202020204" pitchFamily="34" charset="0"/>
                <a:ea typeface="Calibri" panose="020F0502020204030204" pitchFamily="34" charset="0"/>
                <a:cs typeface="Times New Roman" panose="02020603050405020304" pitchFamily="18" charset="0"/>
              </a:rPr>
              <a:t>retirement system</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14552D90-CC4A-8076-3392-4A95546DA79B}"/>
              </a:ext>
            </a:extLst>
          </p:cNvPr>
          <p:cNvSpPr txBox="1">
            <a:spLocks/>
          </p:cNvSpPr>
          <p:nvPr/>
        </p:nvSpPr>
        <p:spPr>
          <a:xfrm>
            <a:off x="4062611" y="4248495"/>
            <a:ext cx="4053115" cy="160076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dirty="0">
                <a:latin typeface="Arial" panose="020B0604020202020204" pitchFamily="34" charset="0"/>
                <a:ea typeface="Calibri" panose="020F0502020204030204" pitchFamily="34" charset="0"/>
                <a:cs typeface="Times New Roman" panose="02020603050405020304" pitchFamily="18" charset="0"/>
              </a:rPr>
              <a:t>Serving</a:t>
            </a:r>
            <a:br>
              <a:rPr lang="en-US" sz="2400" dirty="0">
                <a:latin typeface="Arial" panose="020B0604020202020204" pitchFamily="34" charset="0"/>
                <a:ea typeface="Calibri" panose="020F0502020204030204" pitchFamily="34" charset="0"/>
                <a:cs typeface="Times New Roman" panose="02020603050405020304" pitchFamily="18" charset="0"/>
              </a:rPr>
            </a:br>
            <a:r>
              <a:rPr lang="en-US" sz="2400" b="1" dirty="0">
                <a:latin typeface="Arial" panose="020B0604020202020204" pitchFamily="34" charset="0"/>
                <a:ea typeface="Calibri" panose="020F0502020204030204" pitchFamily="34" charset="0"/>
                <a:cs typeface="Times New Roman" panose="02020603050405020304" pitchFamily="18" charset="0"/>
              </a:rPr>
              <a:t>TEXAS PUBLIC EDUCATION EMPLOYEES </a:t>
            </a:r>
            <a:br>
              <a:rPr lang="en-US" sz="2400" b="1" dirty="0">
                <a:latin typeface="Arial" panose="020B0604020202020204" pitchFamily="34" charset="0"/>
                <a:ea typeface="Calibri" panose="020F0502020204030204" pitchFamily="34" charset="0"/>
                <a:cs typeface="Times New Roman" panose="02020603050405020304" pitchFamily="18" charset="0"/>
              </a:rPr>
            </a:br>
            <a:r>
              <a:rPr lang="en-US" sz="2400" b="1" dirty="0">
                <a:latin typeface="Arial" panose="020B0604020202020204" pitchFamily="34" charset="0"/>
                <a:ea typeface="Calibri" panose="020F0502020204030204" pitchFamily="34" charset="0"/>
                <a:cs typeface="Times New Roman" panose="02020603050405020304" pitchFamily="18" charset="0"/>
              </a:rPr>
              <a:t>– </a:t>
            </a:r>
            <a:r>
              <a:rPr lang="en-US" sz="2400" dirty="0">
                <a:latin typeface="Arial" panose="020B0604020202020204" pitchFamily="34" charset="0"/>
                <a:ea typeface="Calibri" panose="020F0502020204030204" pitchFamily="34" charset="0"/>
                <a:cs typeface="Times New Roman" panose="02020603050405020304" pitchFamily="18" charset="0"/>
              </a:rPr>
              <a:t>today and tomorrow</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F5D28296-B4A7-8305-A643-628634D571FE}"/>
              </a:ext>
            </a:extLst>
          </p:cNvPr>
          <p:cNvSpPr txBox="1">
            <a:spLocks/>
          </p:cNvSpPr>
          <p:nvPr/>
        </p:nvSpPr>
        <p:spPr>
          <a:xfrm>
            <a:off x="8501744" y="4248496"/>
            <a:ext cx="2743200" cy="46864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b="1" dirty="0">
                <a:latin typeface="Arial" panose="020B0604020202020204" pitchFamily="34" charset="0"/>
                <a:ea typeface="Calibri" panose="020F0502020204030204" pitchFamily="34" charset="0"/>
                <a:cs typeface="Times New Roman" panose="02020603050405020304" pitchFamily="18" charset="0"/>
              </a:rPr>
              <a:t>TRS.TEXAS.GOV</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Oval 7">
            <a:extLst>
              <a:ext uri="{FF2B5EF4-FFF2-40B4-BE49-F238E27FC236}">
                <a16:creationId xmlns:a16="http://schemas.microsoft.com/office/drawing/2014/main" id="{D55C1A16-C3D6-88C6-FB8C-0ADE9FAC859B}"/>
              </a:ext>
              <a:ext uri="{C183D7F6-B498-43B3-948B-1728B52AA6E4}">
                <adec:decorative xmlns:adec="http://schemas.microsoft.com/office/drawing/2017/decorative" val="1"/>
              </a:ext>
            </a:extLst>
          </p:cNvPr>
          <p:cNvSpPr/>
          <p:nvPr/>
        </p:nvSpPr>
        <p:spPr>
          <a:xfrm>
            <a:off x="1361140" y="2061029"/>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8DB0FF26-22ED-5B1A-A8F4-BDF47A10DC36}"/>
              </a:ext>
              <a:ext uri="{C183D7F6-B498-43B3-948B-1728B52AA6E4}">
                <adec:decorative xmlns:adec="http://schemas.microsoft.com/office/drawing/2017/decorative" val="1"/>
              </a:ext>
            </a:extLst>
          </p:cNvPr>
          <p:cNvSpPr/>
          <p:nvPr/>
        </p:nvSpPr>
        <p:spPr>
          <a:xfrm>
            <a:off x="5138482" y="2061029"/>
            <a:ext cx="1901371" cy="190137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187D6E9-A60B-1032-8258-C0E10E4E60F3}"/>
              </a:ext>
              <a:ext uri="{C183D7F6-B498-43B3-948B-1728B52AA6E4}">
                <adec:decorative xmlns:adec="http://schemas.microsoft.com/office/drawing/2017/decorative" val="1"/>
              </a:ext>
            </a:extLst>
          </p:cNvPr>
          <p:cNvSpPr/>
          <p:nvPr/>
        </p:nvSpPr>
        <p:spPr>
          <a:xfrm>
            <a:off x="8922659" y="2061029"/>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3DBE0CC3-EE84-FE67-43BB-71BC2C7B9538}"/>
              </a:ext>
              <a:ext uri="{C183D7F6-B498-43B3-948B-1728B52AA6E4}">
                <adec:decorative xmlns:adec="http://schemas.microsoft.com/office/drawing/2017/decorative" val="1"/>
              </a:ext>
            </a:extLst>
          </p:cNvPr>
          <p:cNvCxnSpPr>
            <a:cxnSpLocks/>
          </p:cNvCxnSpPr>
          <p:nvPr/>
        </p:nvCxnSpPr>
        <p:spPr>
          <a:xfrm>
            <a:off x="3869603" y="2061029"/>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E3E596B-2915-1B00-76E1-6E7415652DFE}"/>
              </a:ext>
              <a:ext uri="{C183D7F6-B498-43B3-948B-1728B52AA6E4}">
                <adec:decorative xmlns:adec="http://schemas.microsoft.com/office/drawing/2017/decorative" val="1"/>
              </a:ext>
            </a:extLst>
          </p:cNvPr>
          <p:cNvCxnSpPr>
            <a:cxnSpLocks/>
          </p:cNvCxnSpPr>
          <p:nvPr/>
        </p:nvCxnSpPr>
        <p:spPr>
          <a:xfrm>
            <a:off x="8308734" y="2061029"/>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CA9F6A34-125A-8386-62A5-0C2AD91DB8A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28962" y="2381875"/>
            <a:ext cx="1320409" cy="1119695"/>
          </a:xfrm>
          <a:prstGeom prst="rect">
            <a:avLst/>
          </a:prstGeom>
        </p:spPr>
      </p:pic>
      <p:pic>
        <p:nvPicPr>
          <p:cNvPr id="26" name="Graphic 25">
            <a:extLst>
              <a:ext uri="{FF2B5EF4-FFF2-40B4-BE49-F238E27FC236}">
                <a16:creationId xmlns:a16="http://schemas.microsoft.com/office/drawing/2014/main" id="{F40347B8-886A-AFE0-9751-003AA619296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92772" y="2431142"/>
            <a:ext cx="1161143" cy="1161143"/>
          </a:xfrm>
          <a:prstGeom prst="rect">
            <a:avLst/>
          </a:prstGeom>
        </p:spPr>
      </p:pic>
      <p:pic>
        <p:nvPicPr>
          <p:cNvPr id="28" name="Graphic 27">
            <a:extLst>
              <a:ext uri="{FF2B5EF4-FFF2-40B4-BE49-F238E27FC236}">
                <a16:creationId xmlns:a16="http://schemas.microsoft.com/office/drawing/2014/main" id="{96C0FA21-638C-A2A0-582D-B84E36ADA7A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24362" y="2617324"/>
            <a:ext cx="1380095" cy="884246"/>
          </a:xfrm>
          <a:prstGeom prst="rect">
            <a:avLst/>
          </a:prstGeom>
        </p:spPr>
      </p:pic>
    </p:spTree>
    <p:extLst>
      <p:ext uri="{BB962C8B-B14F-4D97-AF65-F5344CB8AC3E}">
        <p14:creationId xmlns:p14="http://schemas.microsoft.com/office/powerpoint/2010/main" val="2042248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WHO WE ARE</a:t>
            </a:r>
            <a:endParaRPr lang="en-US" dirty="0"/>
          </a:p>
        </p:txBody>
      </p:sp>
      <p:sp>
        <p:nvSpPr>
          <p:cNvPr id="2" name="Slide Number Placeholder 1">
            <a:extLst>
              <a:ext uri="{FF2B5EF4-FFF2-40B4-BE49-F238E27FC236}">
                <a16:creationId xmlns:a16="http://schemas.microsoft.com/office/drawing/2014/main" id="{A7D3E0E4-1DAB-D344-D6A3-9893E5F125D5}"/>
              </a:ext>
              <a:ext uri="{C183D7F6-B498-43B3-948B-1728B52AA6E4}">
                <adec:decorative xmlns:adec="http://schemas.microsoft.com/office/drawing/2017/decorative" val="1"/>
              </a:ext>
            </a:extLst>
          </p:cNvPr>
          <p:cNvSpPr>
            <a:spLocks noGrp="1"/>
          </p:cNvSpPr>
          <p:nvPr>
            <p:ph type="sldNum" sz="quarter" idx="12"/>
          </p:nvPr>
        </p:nvSpPr>
        <p:spPr/>
        <p:txBody>
          <a:bodyPr/>
          <a:lstStyle/>
          <a:p>
            <a:fld id="{EBB06CB8-09CA-444F-B64E-B134B812EDE5}" type="slidenum">
              <a:rPr lang="en-US" smtClean="0"/>
              <a:t>3</a:t>
            </a:fld>
            <a:endParaRPr lang="en-US"/>
          </a:p>
        </p:txBody>
      </p:sp>
      <p:sp>
        <p:nvSpPr>
          <p:cNvPr id="4" name="Content Placeholder 2">
            <a:extLst>
              <a:ext uri="{FF2B5EF4-FFF2-40B4-BE49-F238E27FC236}">
                <a16:creationId xmlns:a16="http://schemas.microsoft.com/office/drawing/2014/main" id="{F5003118-F9B7-A05D-40B5-81FC0A8F197B}"/>
              </a:ext>
            </a:extLst>
          </p:cNvPr>
          <p:cNvSpPr txBox="1">
            <a:spLocks/>
          </p:cNvSpPr>
          <p:nvPr/>
        </p:nvSpPr>
        <p:spPr>
          <a:xfrm>
            <a:off x="838199" y="3298236"/>
            <a:ext cx="4942109" cy="700346"/>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Serving Texas public education employees </a:t>
            </a:r>
            <a:r>
              <a:rPr lang="en-US" sz="2400" b="1" dirty="0">
                <a:latin typeface="Arial" panose="020B0604020202020204" pitchFamily="34" charset="0"/>
                <a:cs typeface="Arial" panose="020B0604020202020204" pitchFamily="34" charset="0"/>
              </a:rPr>
              <a:t>since 1937</a:t>
            </a:r>
          </a:p>
        </p:txBody>
      </p:sp>
      <p:sp>
        <p:nvSpPr>
          <p:cNvPr id="12" name="Content Placeholder 2">
            <a:extLst>
              <a:ext uri="{FF2B5EF4-FFF2-40B4-BE49-F238E27FC236}">
                <a16:creationId xmlns:a16="http://schemas.microsoft.com/office/drawing/2014/main" id="{5ABDC62C-B7FE-E396-74A3-6D08C4AF5A95}"/>
              </a:ext>
            </a:extLst>
          </p:cNvPr>
          <p:cNvSpPr txBox="1">
            <a:spLocks/>
          </p:cNvSpPr>
          <p:nvPr/>
        </p:nvSpPr>
        <p:spPr>
          <a:xfrm>
            <a:off x="6411693" y="3492403"/>
            <a:ext cx="4942107" cy="312404"/>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More than </a:t>
            </a:r>
            <a:r>
              <a:rPr lang="en-US" sz="2400" b="1" dirty="0">
                <a:latin typeface="Arial" panose="020B0604020202020204" pitchFamily="34" charset="0"/>
                <a:cs typeface="Arial" panose="020B0604020202020204" pitchFamily="34" charset="0"/>
              </a:rPr>
              <a:t>2 million </a:t>
            </a:r>
            <a:r>
              <a:rPr lang="en-US" sz="2400" dirty="0">
                <a:latin typeface="Arial" panose="020B0604020202020204" pitchFamily="34" charset="0"/>
                <a:cs typeface="Arial" panose="020B0604020202020204" pitchFamily="34" charset="0"/>
              </a:rPr>
              <a:t>members</a:t>
            </a:r>
            <a:endParaRPr lang="en-US" sz="2400" dirty="0">
              <a:latin typeface="Arial" panose="020B0604020202020204" pitchFamily="34" charset="0"/>
              <a:ea typeface="Calibri"/>
              <a:cs typeface="Arial" panose="020B0604020202020204" pitchFamily="34" charset="0"/>
            </a:endParaRPr>
          </a:p>
        </p:txBody>
      </p:sp>
      <p:sp>
        <p:nvSpPr>
          <p:cNvPr id="11" name="Content Placeholder 2">
            <a:extLst>
              <a:ext uri="{FF2B5EF4-FFF2-40B4-BE49-F238E27FC236}">
                <a16:creationId xmlns:a16="http://schemas.microsoft.com/office/drawing/2014/main" id="{6328F536-8FF5-3AA0-1299-A15608384512}"/>
              </a:ext>
            </a:extLst>
          </p:cNvPr>
          <p:cNvSpPr txBox="1">
            <a:spLocks/>
          </p:cNvSpPr>
          <p:nvPr/>
        </p:nvSpPr>
        <p:spPr>
          <a:xfrm>
            <a:off x="2668933" y="4939262"/>
            <a:ext cx="8684867" cy="978782"/>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latin typeface="Arial" panose="020B0604020202020204" pitchFamily="34" charset="0"/>
                <a:cs typeface="Arial" panose="020B0604020202020204" pitchFamily="34" charset="0"/>
              </a:rPr>
              <a:t>Mission:</a:t>
            </a:r>
            <a:r>
              <a:rPr lang="en-US" sz="2400" dirty="0">
                <a:latin typeface="Arial" panose="020B0604020202020204" pitchFamily="34" charset="0"/>
                <a:cs typeface="Arial" panose="020B0604020202020204" pitchFamily="34" charset="0"/>
              </a:rPr>
              <a:t> Improving the retirement security of our members by prudently investing and managing the Trust assets and delivering benefits that make a positive difference in their lives.</a:t>
            </a:r>
          </a:p>
        </p:txBody>
      </p:sp>
      <p:cxnSp>
        <p:nvCxnSpPr>
          <p:cNvPr id="5" name="Straight Connector 4">
            <a:extLst>
              <a:ext uri="{FF2B5EF4-FFF2-40B4-BE49-F238E27FC236}">
                <a16:creationId xmlns:a16="http://schemas.microsoft.com/office/drawing/2014/main" id="{2EE58F4F-AB3A-AD0D-0375-E2E75820E166}"/>
              </a:ext>
              <a:ext uri="{C183D7F6-B498-43B3-948B-1728B52AA6E4}">
                <adec:decorative xmlns:adec="http://schemas.microsoft.com/office/drawing/2017/decorative" val="1"/>
              </a:ext>
            </a:extLst>
          </p:cNvPr>
          <p:cNvCxnSpPr>
            <a:cxnSpLocks/>
          </p:cNvCxnSpPr>
          <p:nvPr/>
        </p:nvCxnSpPr>
        <p:spPr>
          <a:xfrm>
            <a:off x="6096000" y="1484986"/>
            <a:ext cx="0" cy="2513596"/>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8A2C57E-6983-F517-01B6-AD8E2273A736}"/>
              </a:ext>
              <a:ext uri="{C183D7F6-B498-43B3-948B-1728B52AA6E4}">
                <adec:decorative xmlns:adec="http://schemas.microsoft.com/office/drawing/2017/decorative" val="1"/>
              </a:ext>
            </a:extLst>
          </p:cNvPr>
          <p:cNvCxnSpPr>
            <a:cxnSpLocks/>
          </p:cNvCxnSpPr>
          <p:nvPr/>
        </p:nvCxnSpPr>
        <p:spPr>
          <a:xfrm flipH="1">
            <a:off x="838200" y="4295353"/>
            <a:ext cx="10515600" cy="0"/>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A126121D-3419-7C32-0A53-4C05D96B65F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61528" y="1502984"/>
            <a:ext cx="1695450" cy="1647825"/>
          </a:xfrm>
          <a:prstGeom prst="rect">
            <a:avLst/>
          </a:prstGeom>
        </p:spPr>
      </p:pic>
      <p:pic>
        <p:nvPicPr>
          <p:cNvPr id="18" name="Graphic 17">
            <a:extLst>
              <a:ext uri="{FF2B5EF4-FFF2-40B4-BE49-F238E27FC236}">
                <a16:creationId xmlns:a16="http://schemas.microsoft.com/office/drawing/2014/main" id="{515D0A77-3CF7-E4A0-56AD-57BE5ED21B9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68933" y="2269671"/>
            <a:ext cx="1326525" cy="545349"/>
          </a:xfrm>
          <a:prstGeom prst="rect">
            <a:avLst/>
          </a:prstGeom>
        </p:spPr>
      </p:pic>
      <p:pic>
        <p:nvPicPr>
          <p:cNvPr id="20" name="Graphic 19">
            <a:extLst>
              <a:ext uri="{FF2B5EF4-FFF2-40B4-BE49-F238E27FC236}">
                <a16:creationId xmlns:a16="http://schemas.microsoft.com/office/drawing/2014/main" id="{55E8A2CD-C837-9ED4-D905-55A13972BF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8199" y="4592125"/>
            <a:ext cx="1673056" cy="1673056"/>
          </a:xfrm>
          <a:prstGeom prst="rect">
            <a:avLst/>
          </a:prstGeom>
        </p:spPr>
      </p:pic>
      <p:pic>
        <p:nvPicPr>
          <p:cNvPr id="22" name="Picture 21">
            <a:extLst>
              <a:ext uri="{FF2B5EF4-FFF2-40B4-BE49-F238E27FC236}">
                <a16:creationId xmlns:a16="http://schemas.microsoft.com/office/drawing/2014/main" id="{66CA83F0-A17B-C121-0A57-80150702063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l="10687" t="25122" r="10586" b="50000"/>
          <a:stretch>
            <a:fillRect/>
          </a:stretch>
        </p:blipFill>
        <p:spPr>
          <a:xfrm>
            <a:off x="6701736" y="1874603"/>
            <a:ext cx="4362020" cy="1378476"/>
          </a:xfrm>
          <a:prstGeom prst="rect">
            <a:avLst/>
          </a:prstGeom>
        </p:spPr>
      </p:pic>
    </p:spTree>
    <p:extLst>
      <p:ext uri="{BB962C8B-B14F-4D97-AF65-F5344CB8AC3E}">
        <p14:creationId xmlns:p14="http://schemas.microsoft.com/office/powerpoint/2010/main" val="2318361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D3E0E4-1DAB-D344-D6A3-9893E5F125D5}"/>
              </a:ext>
            </a:extLst>
          </p:cNvPr>
          <p:cNvSpPr>
            <a:spLocks noGrp="1"/>
          </p:cNvSpPr>
          <p:nvPr>
            <p:ph type="sldNum" sz="quarter" idx="12"/>
          </p:nvPr>
        </p:nvSpPr>
        <p:spPr/>
        <p:txBody>
          <a:bodyPr/>
          <a:lstStyle/>
          <a:p>
            <a:fld id="{EBB06CB8-09CA-444F-B64E-B134B812EDE5}" type="slidenum">
              <a:rPr lang="en-US" smtClean="0"/>
              <a:t>4</a:t>
            </a:fld>
            <a:endParaRPr lang="en-US"/>
          </a:p>
        </p:txBody>
      </p:sp>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WHAT TRS PROVIDES</a:t>
            </a:r>
            <a:endParaRPr lang="en-US" dirty="0"/>
          </a:p>
        </p:txBody>
      </p:sp>
      <p:sp>
        <p:nvSpPr>
          <p:cNvPr id="6" name="Content Placeholder 2">
            <a:extLst>
              <a:ext uri="{FF2B5EF4-FFF2-40B4-BE49-F238E27FC236}">
                <a16:creationId xmlns:a16="http://schemas.microsoft.com/office/drawing/2014/main" id="{05F9BC34-F4BA-706A-FEF5-74B5C1C2DF6D}"/>
              </a:ext>
            </a:extLst>
          </p:cNvPr>
          <p:cNvSpPr txBox="1">
            <a:spLocks/>
          </p:cNvSpPr>
          <p:nvPr/>
        </p:nvSpPr>
        <p:spPr>
          <a:xfrm>
            <a:off x="285884" y="4109344"/>
            <a:ext cx="2729539" cy="9185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Education and planning resources</a:t>
            </a:r>
          </a:p>
        </p:txBody>
      </p:sp>
      <p:sp>
        <p:nvSpPr>
          <p:cNvPr id="17" name="Content Placeholder 2">
            <a:extLst>
              <a:ext uri="{FF2B5EF4-FFF2-40B4-BE49-F238E27FC236}">
                <a16:creationId xmlns:a16="http://schemas.microsoft.com/office/drawing/2014/main" id="{42B4395E-7B47-EEFC-7442-AFBBCED5A4BB}"/>
              </a:ext>
            </a:extLst>
          </p:cNvPr>
          <p:cNvSpPr txBox="1">
            <a:spLocks/>
          </p:cNvSpPr>
          <p:nvPr/>
        </p:nvSpPr>
        <p:spPr>
          <a:xfrm>
            <a:off x="3130547" y="4109344"/>
            <a:ext cx="2729539" cy="9185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Lifetime monthly retirement income</a:t>
            </a:r>
          </a:p>
        </p:txBody>
      </p:sp>
      <p:sp>
        <p:nvSpPr>
          <p:cNvPr id="20" name="Content Placeholder 2">
            <a:extLst>
              <a:ext uri="{FF2B5EF4-FFF2-40B4-BE49-F238E27FC236}">
                <a16:creationId xmlns:a16="http://schemas.microsoft.com/office/drawing/2014/main" id="{02038280-EC57-9600-0071-4BC04E190F75}"/>
              </a:ext>
            </a:extLst>
          </p:cNvPr>
          <p:cNvSpPr txBox="1">
            <a:spLocks/>
          </p:cNvSpPr>
          <p:nvPr/>
        </p:nvSpPr>
        <p:spPr>
          <a:xfrm>
            <a:off x="5975210" y="4109344"/>
            <a:ext cx="2729539" cy="9185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Disability benefits</a:t>
            </a:r>
          </a:p>
        </p:txBody>
      </p:sp>
      <p:sp>
        <p:nvSpPr>
          <p:cNvPr id="22" name="Content Placeholder 2">
            <a:extLst>
              <a:ext uri="{FF2B5EF4-FFF2-40B4-BE49-F238E27FC236}">
                <a16:creationId xmlns:a16="http://schemas.microsoft.com/office/drawing/2014/main" id="{75530256-ED85-D2BB-54B7-535931F37DCD}"/>
              </a:ext>
            </a:extLst>
          </p:cNvPr>
          <p:cNvSpPr txBox="1">
            <a:spLocks/>
          </p:cNvSpPr>
          <p:nvPr/>
        </p:nvSpPr>
        <p:spPr>
          <a:xfrm>
            <a:off x="8819875" y="4109344"/>
            <a:ext cx="2729539" cy="141680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latin typeface="Arial" panose="020B0604020202020204" pitchFamily="34" charset="0"/>
                <a:cs typeface="Arial" panose="020B0604020202020204" pitchFamily="34" charset="0"/>
              </a:rPr>
              <a:t>Survivor and death benefits for your named beneficiary</a:t>
            </a:r>
          </a:p>
        </p:txBody>
      </p:sp>
      <p:cxnSp>
        <p:nvCxnSpPr>
          <p:cNvPr id="15" name="Straight Connector 14">
            <a:extLst>
              <a:ext uri="{FF2B5EF4-FFF2-40B4-BE49-F238E27FC236}">
                <a16:creationId xmlns:a16="http://schemas.microsoft.com/office/drawing/2014/main" id="{F162F4A6-084E-BA78-E26A-406F115B168F}"/>
              </a:ext>
              <a:ext uri="{C183D7F6-B498-43B3-948B-1728B52AA6E4}">
                <adec:decorative xmlns:adec="http://schemas.microsoft.com/office/drawing/2017/decorative" val="1"/>
              </a:ext>
            </a:extLst>
          </p:cNvPr>
          <p:cNvCxnSpPr>
            <a:cxnSpLocks/>
          </p:cNvCxnSpPr>
          <p:nvPr/>
        </p:nvCxnSpPr>
        <p:spPr>
          <a:xfrm>
            <a:off x="3072985" y="1921878"/>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A31B2D-739A-B7D8-C051-57920A61790E}"/>
              </a:ext>
              <a:ext uri="{C183D7F6-B498-43B3-948B-1728B52AA6E4}">
                <adec:decorative xmlns:adec="http://schemas.microsoft.com/office/drawing/2017/decorative" val="1"/>
              </a:ext>
            </a:extLst>
          </p:cNvPr>
          <p:cNvCxnSpPr>
            <a:cxnSpLocks/>
          </p:cNvCxnSpPr>
          <p:nvPr/>
        </p:nvCxnSpPr>
        <p:spPr>
          <a:xfrm>
            <a:off x="8762311" y="1921878"/>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8D57863-14B7-193E-9834-5C773F37782A}"/>
              </a:ext>
              <a:ext uri="{C183D7F6-B498-43B3-948B-1728B52AA6E4}">
                <adec:decorative xmlns:adec="http://schemas.microsoft.com/office/drawing/2017/decorative" val="1"/>
              </a:ext>
            </a:extLst>
          </p:cNvPr>
          <p:cNvCxnSpPr>
            <a:cxnSpLocks/>
          </p:cNvCxnSpPr>
          <p:nvPr/>
        </p:nvCxnSpPr>
        <p:spPr>
          <a:xfrm>
            <a:off x="5917648" y="1921878"/>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C7D5D56-B7A5-C0D5-5356-9DA140A233C4}"/>
              </a:ext>
              <a:ext uri="{C183D7F6-B498-43B3-948B-1728B52AA6E4}">
                <adec:decorative xmlns:adec="http://schemas.microsoft.com/office/drawing/2017/decorative" val="1"/>
              </a:ext>
            </a:extLst>
          </p:cNvPr>
          <p:cNvSpPr/>
          <p:nvPr/>
        </p:nvSpPr>
        <p:spPr>
          <a:xfrm>
            <a:off x="699968" y="1921878"/>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28">
            <a:extLst>
              <a:ext uri="{FF2B5EF4-FFF2-40B4-BE49-F238E27FC236}">
                <a16:creationId xmlns:a16="http://schemas.microsoft.com/office/drawing/2014/main" id="{72BF764C-5135-F6D2-B767-5E19400D983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33668" y="2273341"/>
            <a:ext cx="833969" cy="1198444"/>
          </a:xfrm>
          <a:prstGeom prst="rect">
            <a:avLst/>
          </a:prstGeom>
        </p:spPr>
      </p:pic>
      <p:sp>
        <p:nvSpPr>
          <p:cNvPr id="18" name="Oval 17">
            <a:extLst>
              <a:ext uri="{FF2B5EF4-FFF2-40B4-BE49-F238E27FC236}">
                <a16:creationId xmlns:a16="http://schemas.microsoft.com/office/drawing/2014/main" id="{25B95A38-503E-25B5-D202-93BDC3EAEF2F}"/>
              </a:ext>
              <a:ext uri="{C183D7F6-B498-43B3-948B-1728B52AA6E4}">
                <adec:decorative xmlns:adec="http://schemas.microsoft.com/office/drawing/2017/decorative" val="1"/>
              </a:ext>
            </a:extLst>
          </p:cNvPr>
          <p:cNvSpPr/>
          <p:nvPr/>
        </p:nvSpPr>
        <p:spPr>
          <a:xfrm>
            <a:off x="3544631" y="1921878"/>
            <a:ext cx="1901371" cy="190137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Graphic 30">
            <a:extLst>
              <a:ext uri="{FF2B5EF4-FFF2-40B4-BE49-F238E27FC236}">
                <a16:creationId xmlns:a16="http://schemas.microsoft.com/office/drawing/2014/main" id="{1D5F06B9-ED8E-98B9-C72A-AE75CC5EA5C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44087" y="2041507"/>
            <a:ext cx="1020464" cy="1430278"/>
          </a:xfrm>
          <a:prstGeom prst="rect">
            <a:avLst/>
          </a:prstGeom>
        </p:spPr>
      </p:pic>
      <p:sp>
        <p:nvSpPr>
          <p:cNvPr id="21" name="Oval 20">
            <a:extLst>
              <a:ext uri="{FF2B5EF4-FFF2-40B4-BE49-F238E27FC236}">
                <a16:creationId xmlns:a16="http://schemas.microsoft.com/office/drawing/2014/main" id="{1A389360-017F-9772-3206-684608B3ACAA}"/>
              </a:ext>
              <a:ext uri="{C183D7F6-B498-43B3-948B-1728B52AA6E4}">
                <adec:decorative xmlns:adec="http://schemas.microsoft.com/office/drawing/2017/decorative" val="1"/>
              </a:ext>
            </a:extLst>
          </p:cNvPr>
          <p:cNvSpPr/>
          <p:nvPr/>
        </p:nvSpPr>
        <p:spPr>
          <a:xfrm>
            <a:off x="6389294" y="1921878"/>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Graphic 32">
            <a:extLst>
              <a:ext uri="{FF2B5EF4-FFF2-40B4-BE49-F238E27FC236}">
                <a16:creationId xmlns:a16="http://schemas.microsoft.com/office/drawing/2014/main" id="{A5CBE90C-9257-5D3F-2CBF-9CF872F523C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61822" y="2399404"/>
            <a:ext cx="971750" cy="1041352"/>
          </a:xfrm>
          <a:prstGeom prst="rect">
            <a:avLst/>
          </a:prstGeom>
        </p:spPr>
      </p:pic>
      <p:sp>
        <p:nvSpPr>
          <p:cNvPr id="23" name="Oval 22">
            <a:extLst>
              <a:ext uri="{FF2B5EF4-FFF2-40B4-BE49-F238E27FC236}">
                <a16:creationId xmlns:a16="http://schemas.microsoft.com/office/drawing/2014/main" id="{D845D1CF-6A85-A563-C57F-ACBCE22848D7}"/>
              </a:ext>
              <a:ext uri="{C183D7F6-B498-43B3-948B-1728B52AA6E4}">
                <adec:decorative xmlns:adec="http://schemas.microsoft.com/office/drawing/2017/decorative" val="1"/>
              </a:ext>
            </a:extLst>
          </p:cNvPr>
          <p:cNvSpPr/>
          <p:nvPr/>
        </p:nvSpPr>
        <p:spPr>
          <a:xfrm>
            <a:off x="9233959" y="1921878"/>
            <a:ext cx="1901371" cy="190137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Graphic 34">
            <a:extLst>
              <a:ext uri="{FF2B5EF4-FFF2-40B4-BE49-F238E27FC236}">
                <a16:creationId xmlns:a16="http://schemas.microsoft.com/office/drawing/2014/main" id="{D56043BB-BD47-DC85-DDFA-3964B21DA66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41505" y="2234200"/>
            <a:ext cx="886278" cy="1270802"/>
          </a:xfrm>
          <a:prstGeom prst="rect">
            <a:avLst/>
          </a:prstGeom>
        </p:spPr>
      </p:pic>
    </p:spTree>
    <p:extLst>
      <p:ext uri="{BB962C8B-B14F-4D97-AF65-F5344CB8AC3E}">
        <p14:creationId xmlns:p14="http://schemas.microsoft.com/office/powerpoint/2010/main" val="324739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ACTIVE MEMBER DEATH BENEFITS</a:t>
            </a:r>
            <a:endParaRPr lang="en-US" dirty="0"/>
          </a:p>
        </p:txBody>
      </p:sp>
      <p:sp>
        <p:nvSpPr>
          <p:cNvPr id="4" name="Content Placeholder 2">
            <a:extLst>
              <a:ext uri="{FF2B5EF4-FFF2-40B4-BE49-F238E27FC236}">
                <a16:creationId xmlns:a16="http://schemas.microsoft.com/office/drawing/2014/main" id="{47581069-208D-8465-31DE-607433FAAA83}"/>
              </a:ext>
            </a:extLst>
          </p:cNvPr>
          <p:cNvSpPr txBox="1">
            <a:spLocks/>
          </p:cNvSpPr>
          <p:nvPr/>
        </p:nvSpPr>
        <p:spPr>
          <a:xfrm>
            <a:off x="838200" y="1484986"/>
            <a:ext cx="10515600" cy="469197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ea typeface="Calibri"/>
                <a:cs typeface="Arial" panose="020B0604020202020204" pitchFamily="34" charset="0"/>
              </a:rPr>
              <a:t>Available from day one</a:t>
            </a:r>
            <a:br>
              <a:rPr lang="en-US" sz="2400" dirty="0">
                <a:latin typeface="Arial" panose="020B0604020202020204" pitchFamily="34" charset="0"/>
                <a:ea typeface="Calibri"/>
                <a:cs typeface="Arial" panose="020B0604020202020204" pitchFamily="34" charset="0"/>
              </a:rPr>
            </a:br>
            <a:endParaRPr lang="en-US" sz="2400"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ea typeface="Calibri"/>
                <a:cs typeface="Arial" panose="020B0604020202020204" pitchFamily="34" charset="0"/>
              </a:rPr>
              <a:t>Benefits available to your beneficiary</a:t>
            </a:r>
            <a:br>
              <a:rPr lang="en-US" sz="2400" dirty="0">
                <a:latin typeface="Arial" panose="020B0604020202020204" pitchFamily="34" charset="0"/>
                <a:ea typeface="Calibri"/>
                <a:cs typeface="Arial" panose="020B0604020202020204" pitchFamily="34" charset="0"/>
              </a:rPr>
            </a:br>
            <a:endParaRPr lang="en-US" sz="2400"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ea typeface="Calibri"/>
                <a:cs typeface="Arial" panose="020B0604020202020204" pitchFamily="34" charset="0"/>
              </a:rPr>
              <a:t>Lump sum, monthly payments, or annuity options</a:t>
            </a:r>
            <a:br>
              <a:rPr lang="en-US" sz="2400" dirty="0">
                <a:latin typeface="Arial" panose="020B0604020202020204" pitchFamily="34" charset="0"/>
                <a:ea typeface="Calibri"/>
                <a:cs typeface="Arial" panose="020B0604020202020204" pitchFamily="34" charset="0"/>
              </a:rPr>
            </a:br>
            <a:endParaRPr lang="en-US" sz="2400"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ea typeface="Calibri"/>
                <a:cs typeface="Arial" panose="020B0604020202020204" pitchFamily="34" charset="0"/>
              </a:rPr>
              <a:t>More options with 5+ years of service credit</a:t>
            </a:r>
            <a:br>
              <a:rPr lang="en-US" sz="2400" dirty="0">
                <a:latin typeface="Arial" panose="020B0604020202020204" pitchFamily="34" charset="0"/>
                <a:ea typeface="Calibri"/>
                <a:cs typeface="Arial" panose="020B0604020202020204" pitchFamily="34" charset="0"/>
              </a:rPr>
            </a:br>
            <a:endParaRPr lang="en-US" sz="2400"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ea typeface="Calibri"/>
                <a:cs typeface="Arial" panose="020B0604020202020204" pitchFamily="34" charset="0"/>
              </a:rPr>
              <a:t>Keep your beneficiary designation up to date</a:t>
            </a:r>
          </a:p>
        </p:txBody>
      </p:sp>
      <p:pic>
        <p:nvPicPr>
          <p:cNvPr id="7" name="Graphic 6">
            <a:extLst>
              <a:ext uri="{FF2B5EF4-FFF2-40B4-BE49-F238E27FC236}">
                <a16:creationId xmlns:a16="http://schemas.microsoft.com/office/drawing/2014/main" id="{1225E30E-7465-DC50-E676-B11D64F62B5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75311" y="1227105"/>
            <a:ext cx="3597150" cy="5157818"/>
          </a:xfrm>
          <a:prstGeom prst="rect">
            <a:avLst/>
          </a:prstGeom>
        </p:spPr>
      </p:pic>
      <p:sp>
        <p:nvSpPr>
          <p:cNvPr id="2" name="Slide Number Placeholder 1">
            <a:extLst>
              <a:ext uri="{FF2B5EF4-FFF2-40B4-BE49-F238E27FC236}">
                <a16:creationId xmlns:a16="http://schemas.microsoft.com/office/drawing/2014/main" id="{A7D3E0E4-1DAB-D344-D6A3-9893E5F125D5}"/>
              </a:ext>
              <a:ext uri="{C183D7F6-B498-43B3-948B-1728B52AA6E4}">
                <adec:decorative xmlns:adec="http://schemas.microsoft.com/office/drawing/2017/decorative" val="1"/>
              </a:ext>
            </a:extLst>
          </p:cNvPr>
          <p:cNvSpPr>
            <a:spLocks noGrp="1"/>
          </p:cNvSpPr>
          <p:nvPr>
            <p:ph type="sldNum" sz="quarter" idx="12"/>
          </p:nvPr>
        </p:nvSpPr>
        <p:spPr/>
        <p:txBody>
          <a:bodyPr/>
          <a:lstStyle/>
          <a:p>
            <a:fld id="{EBB06CB8-09CA-444F-B64E-B134B812EDE5}" type="slidenum">
              <a:rPr lang="en-US" smtClean="0"/>
              <a:t>5</a:t>
            </a:fld>
            <a:endParaRPr lang="en-US"/>
          </a:p>
        </p:txBody>
      </p:sp>
    </p:spTree>
    <p:extLst>
      <p:ext uri="{BB962C8B-B14F-4D97-AF65-F5344CB8AC3E}">
        <p14:creationId xmlns:p14="http://schemas.microsoft.com/office/powerpoint/2010/main" val="667522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YOUR TRS RETIREMENT – AT A GLANCE</a:t>
            </a:r>
            <a:endParaRPr lang="en-US" dirty="0"/>
          </a:p>
        </p:txBody>
      </p:sp>
      <p:pic>
        <p:nvPicPr>
          <p:cNvPr id="8" name="Graphic 7">
            <a:extLst>
              <a:ext uri="{FF2B5EF4-FFF2-40B4-BE49-F238E27FC236}">
                <a16:creationId xmlns:a16="http://schemas.microsoft.com/office/drawing/2014/main" id="{862A49E2-B017-48BD-B03C-F441DEE2FD0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79096" y="1371600"/>
            <a:ext cx="4913244" cy="4913244"/>
          </a:xfrm>
          <a:prstGeom prst="rect">
            <a:avLst/>
          </a:prstGeom>
        </p:spPr>
      </p:pic>
      <p:sp>
        <p:nvSpPr>
          <p:cNvPr id="5" name="Content Placeholder 2">
            <a:extLst>
              <a:ext uri="{FF2B5EF4-FFF2-40B4-BE49-F238E27FC236}">
                <a16:creationId xmlns:a16="http://schemas.microsoft.com/office/drawing/2014/main" id="{EDE8B55F-4E3C-394F-6EA0-5EB097E55D57}"/>
              </a:ext>
            </a:extLst>
          </p:cNvPr>
          <p:cNvSpPr txBox="1">
            <a:spLocks/>
          </p:cNvSpPr>
          <p:nvPr/>
        </p:nvSpPr>
        <p:spPr>
          <a:xfrm>
            <a:off x="838200" y="1484985"/>
            <a:ext cx="10515600" cy="31665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Lifetime monthly pension</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Amount set by a formula in Texas law</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Based on:</a:t>
            </a:r>
          </a:p>
          <a:p>
            <a:pPr lvl="1"/>
            <a:r>
              <a:rPr lang="en-US" dirty="0">
                <a:latin typeface="Arial" panose="020B0604020202020204" pitchFamily="34" charset="0"/>
                <a:cs typeface="Arial" panose="020B0604020202020204" pitchFamily="34" charset="0"/>
              </a:rPr>
              <a:t>your highest salaries</a:t>
            </a:r>
            <a:endParaRPr lang="en-US" dirty="0">
              <a:latin typeface="Arial" panose="020B0604020202020204" pitchFamily="34" charset="0"/>
              <a:ea typeface="Calibri"/>
              <a:cs typeface="Arial" panose="020B0604020202020204" pitchFamily="34" charset="0"/>
            </a:endParaRPr>
          </a:p>
          <a:p>
            <a:pPr lvl="1"/>
            <a:r>
              <a:rPr lang="en-US" dirty="0">
                <a:latin typeface="Arial" panose="020B0604020202020204" pitchFamily="34" charset="0"/>
                <a:cs typeface="Arial" panose="020B0604020202020204" pitchFamily="34" charset="0"/>
              </a:rPr>
              <a:t>your years of service credit</a:t>
            </a:r>
          </a:p>
          <a:p>
            <a:pPr marL="457200" lvl="1" indent="0">
              <a:buNone/>
            </a:pPr>
            <a:r>
              <a:rPr lang="en-US" dirty="0">
                <a:latin typeface="Arial" panose="020B0604020202020204" pitchFamily="34" charset="0"/>
                <a:ea typeface="Calibri"/>
                <a:cs typeface="Arial" panose="020B0604020202020204" pitchFamily="34" charset="0"/>
              </a:rPr>
              <a:t>Not based on your account balance.</a:t>
            </a:r>
            <a:br>
              <a:rPr lang="en-US" dirty="0">
                <a:latin typeface="Arial" panose="020B0604020202020204" pitchFamily="34" charset="0"/>
                <a:ea typeface="Calibri"/>
                <a:cs typeface="Arial" panose="020B0604020202020204" pitchFamily="34" charset="0"/>
              </a:rPr>
            </a:br>
            <a:endParaRPr lang="en-US" dirty="0">
              <a:latin typeface="Arial" panose="020B0604020202020204" pitchFamily="34" charset="0"/>
              <a:ea typeface="Calibri"/>
              <a:cs typeface="Arial" panose="020B0604020202020204" pitchFamily="34" charset="0"/>
            </a:endParaRPr>
          </a:p>
          <a:p>
            <a:r>
              <a:rPr lang="en-US" sz="2400" dirty="0">
                <a:latin typeface="Arial" panose="020B0604020202020204" pitchFamily="34" charset="0"/>
                <a:cs typeface="Arial" panose="020B0604020202020204" pitchFamily="34" charset="0"/>
              </a:rPr>
              <a:t>The longer you work, the more your TRS benefit grows</a:t>
            </a:r>
          </a:p>
        </p:txBody>
      </p:sp>
      <p:sp>
        <p:nvSpPr>
          <p:cNvPr id="2" name="Slide Number Placeholder 1">
            <a:extLst>
              <a:ext uri="{FF2B5EF4-FFF2-40B4-BE49-F238E27FC236}">
                <a16:creationId xmlns:a16="http://schemas.microsoft.com/office/drawing/2014/main" id="{A7D3E0E4-1DAB-D344-D6A3-9893E5F125D5}"/>
              </a:ext>
              <a:ext uri="{C183D7F6-B498-43B3-948B-1728B52AA6E4}">
                <adec:decorative xmlns:adec="http://schemas.microsoft.com/office/drawing/2017/decorative" val="1"/>
              </a:ext>
            </a:extLst>
          </p:cNvPr>
          <p:cNvSpPr>
            <a:spLocks noGrp="1"/>
          </p:cNvSpPr>
          <p:nvPr>
            <p:ph type="sldNum" sz="quarter" idx="12"/>
          </p:nvPr>
        </p:nvSpPr>
        <p:spPr/>
        <p:txBody>
          <a:bodyPr/>
          <a:lstStyle/>
          <a:p>
            <a:fld id="{EBB06CB8-09CA-444F-B64E-B134B812EDE5}" type="slidenum">
              <a:rPr lang="en-US" smtClean="0"/>
              <a:t>6</a:t>
            </a:fld>
            <a:endParaRPr lang="en-US"/>
          </a:p>
        </p:txBody>
      </p:sp>
    </p:spTree>
    <p:extLst>
      <p:ext uri="{BB962C8B-B14F-4D97-AF65-F5344CB8AC3E}">
        <p14:creationId xmlns:p14="http://schemas.microsoft.com/office/powerpoint/2010/main" val="1832085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CONTRIBUTIONS – SHARED RESPONSIBILITY</a:t>
            </a:r>
            <a:endParaRPr lang="en-US" dirty="0"/>
          </a:p>
        </p:txBody>
      </p:sp>
      <p:pic>
        <p:nvPicPr>
          <p:cNvPr id="5" name="Graphic 4">
            <a:extLst>
              <a:ext uri="{FF2B5EF4-FFF2-40B4-BE49-F238E27FC236}">
                <a16:creationId xmlns:a16="http://schemas.microsoft.com/office/drawing/2014/main" id="{DD59E55A-1F85-B3D4-30FD-28850E0CC22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48670" y="1484986"/>
            <a:ext cx="4820478" cy="4820478"/>
          </a:xfrm>
          <a:prstGeom prst="rect">
            <a:avLst/>
          </a:prstGeom>
        </p:spPr>
      </p:pic>
      <p:sp>
        <p:nvSpPr>
          <p:cNvPr id="6" name="Content Placeholder 2">
            <a:extLst>
              <a:ext uri="{FF2B5EF4-FFF2-40B4-BE49-F238E27FC236}">
                <a16:creationId xmlns:a16="http://schemas.microsoft.com/office/drawing/2014/main" id="{3D814FCE-F86F-B440-2A63-E9647A1A277A}"/>
              </a:ext>
            </a:extLst>
          </p:cNvPr>
          <p:cNvSpPr txBox="1">
            <a:spLocks/>
          </p:cNvSpPr>
          <p:nvPr/>
        </p:nvSpPr>
        <p:spPr>
          <a:xfrm>
            <a:off x="838200" y="1484986"/>
            <a:ext cx="10515600" cy="469197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latin typeface="Arial" panose="020B0604020202020204" pitchFamily="34" charset="0"/>
                <a:cs typeface="Arial" panose="020B0604020202020204" pitchFamily="34" charset="0"/>
              </a:rPr>
              <a:t>TRS invests monthly contributions made by:</a:t>
            </a:r>
          </a:p>
          <a:p>
            <a:pPr lvl="1"/>
            <a:r>
              <a:rPr lang="en-US" dirty="0">
                <a:latin typeface="Arial" panose="020B0604020202020204" pitchFamily="34" charset="0"/>
                <a:cs typeface="Arial" panose="020B0604020202020204" pitchFamily="34" charset="0"/>
              </a:rPr>
              <a:t>Members</a:t>
            </a:r>
          </a:p>
          <a:p>
            <a:pPr lvl="1"/>
            <a:r>
              <a:rPr lang="en-US" dirty="0">
                <a:latin typeface="Arial" panose="020B0604020202020204" pitchFamily="34" charset="0"/>
                <a:cs typeface="Arial" panose="020B0604020202020204" pitchFamily="34" charset="0"/>
              </a:rPr>
              <a:t>Employers</a:t>
            </a:r>
          </a:p>
          <a:p>
            <a:pPr lvl="1"/>
            <a:r>
              <a:rPr lang="en-US" dirty="0">
                <a:latin typeface="Arial" panose="020B0604020202020204" pitchFamily="34" charset="0"/>
                <a:cs typeface="Arial" panose="020B0604020202020204" pitchFamily="34" charset="0"/>
              </a:rPr>
              <a:t>The state</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Long-term investment earnings </a:t>
            </a:r>
            <a:r>
              <a:rPr lang="en-US" sz="2400" dirty="0">
                <a:latin typeface="Arial" panose="020B0604020202020204" pitchFamily="34" charset="0"/>
                <a:cs typeface="Arial" panose="020B0604020202020204" pitchFamily="34" charset="0"/>
              </a:rPr>
              <a:t>help fund your future retirement benefit</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ea typeface="Calibri" panose="020F0502020204030204"/>
              <a:cs typeface="Arial" panose="020B0604020202020204" pitchFamily="34" charset="0"/>
            </a:endParaRPr>
          </a:p>
          <a:p>
            <a:r>
              <a:rPr lang="en-US" sz="2400" b="1" dirty="0">
                <a:latin typeface="Arial" panose="020B0604020202020204" pitchFamily="34" charset="0"/>
                <a:ea typeface="Calibri" panose="020F0502020204030204"/>
                <a:cs typeface="Arial" panose="020B0604020202020204" pitchFamily="34" charset="0"/>
              </a:rPr>
              <a:t>Advantages</a:t>
            </a:r>
            <a:r>
              <a:rPr lang="en-US" sz="2400" dirty="0">
                <a:latin typeface="Arial" panose="020B0604020202020204" pitchFamily="34" charset="0"/>
                <a:ea typeface="Calibri" panose="020F0502020204030204"/>
                <a:cs typeface="Arial" panose="020B0604020202020204" pitchFamily="34" charset="0"/>
              </a:rPr>
              <a:t> of TRS investing on your behalf:</a:t>
            </a:r>
          </a:p>
          <a:p>
            <a:pPr lvl="1"/>
            <a:r>
              <a:rPr lang="en-US" dirty="0">
                <a:latin typeface="Arial" panose="020B0604020202020204" pitchFamily="34" charset="0"/>
                <a:ea typeface="Calibri" panose="020F0502020204030204"/>
                <a:cs typeface="Arial" panose="020B0604020202020204" pitchFamily="34" charset="0"/>
              </a:rPr>
              <a:t>Retirement security</a:t>
            </a:r>
          </a:p>
          <a:p>
            <a:pPr lvl="1"/>
            <a:r>
              <a:rPr lang="en-US" dirty="0">
                <a:latin typeface="Arial" panose="020B0604020202020204" pitchFamily="34" charset="0"/>
                <a:ea typeface="Calibri" panose="020F0502020204030204"/>
                <a:cs typeface="Arial" panose="020B0604020202020204" pitchFamily="34" charset="0"/>
              </a:rPr>
              <a:t>Investment confidence</a:t>
            </a:r>
          </a:p>
          <a:p>
            <a:pPr lvl="1"/>
            <a:r>
              <a:rPr lang="en-US" dirty="0">
                <a:latin typeface="Arial" panose="020B0604020202020204" pitchFamily="34" charset="0"/>
                <a:ea typeface="Calibri" panose="020F0502020204030204"/>
                <a:cs typeface="Arial" panose="020B0604020202020204" pitchFamily="34" charset="0"/>
              </a:rPr>
              <a:t>Payment certainty</a:t>
            </a:r>
          </a:p>
          <a:p>
            <a:pPr lvl="1"/>
            <a:r>
              <a:rPr lang="en-US" dirty="0">
                <a:latin typeface="Arial" panose="020B0604020202020204" pitchFamily="34" charset="0"/>
                <a:ea typeface="Calibri" panose="020F0502020204030204"/>
                <a:cs typeface="Arial" panose="020B0604020202020204" pitchFamily="34" charset="0"/>
              </a:rPr>
              <a:t>Protection from investment risk</a:t>
            </a:r>
          </a:p>
          <a:p>
            <a:pPr lvl="1"/>
            <a:endParaRPr lang="en-US" dirty="0">
              <a:latin typeface="Arial" panose="020B0604020202020204" pitchFamily="34" charset="0"/>
              <a:ea typeface="Calibri" panose="020F0502020204030204"/>
              <a:cs typeface="Arial" panose="020B0604020202020204" pitchFamily="34" charset="0"/>
            </a:endParaRPr>
          </a:p>
        </p:txBody>
      </p:sp>
      <p:sp>
        <p:nvSpPr>
          <p:cNvPr id="2" name="Slide Number Placeholder 1">
            <a:extLst>
              <a:ext uri="{FF2B5EF4-FFF2-40B4-BE49-F238E27FC236}">
                <a16:creationId xmlns:a16="http://schemas.microsoft.com/office/drawing/2014/main" id="{A7D3E0E4-1DAB-D344-D6A3-9893E5F125D5}"/>
              </a:ext>
            </a:extLst>
          </p:cNvPr>
          <p:cNvSpPr>
            <a:spLocks noGrp="1"/>
          </p:cNvSpPr>
          <p:nvPr>
            <p:ph type="sldNum" sz="quarter" idx="12"/>
          </p:nvPr>
        </p:nvSpPr>
        <p:spPr/>
        <p:txBody>
          <a:bodyPr/>
          <a:lstStyle/>
          <a:p>
            <a:fld id="{EBB06CB8-09CA-444F-B64E-B134B812EDE5}" type="slidenum">
              <a:rPr lang="en-US" smtClean="0"/>
              <a:t>7</a:t>
            </a:fld>
            <a:endParaRPr lang="en-US"/>
          </a:p>
        </p:txBody>
      </p:sp>
    </p:spTree>
    <p:extLst>
      <p:ext uri="{BB962C8B-B14F-4D97-AF65-F5344CB8AC3E}">
        <p14:creationId xmlns:p14="http://schemas.microsoft.com/office/powerpoint/2010/main" val="62102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EA2EA-5B82-B6F1-AA87-2DE13191DD2F}"/>
              </a:ext>
            </a:extLst>
          </p:cNvPr>
          <p:cNvSpPr>
            <a:spLocks noGrp="1"/>
          </p:cNvSpPr>
          <p:nvPr>
            <p:ph type="title"/>
          </p:nvPr>
        </p:nvSpPr>
        <p:spPr/>
        <p:txBody>
          <a:bodyPr>
            <a:normAutofit fontScale="90000"/>
          </a:bodyPr>
          <a:lstStyle/>
          <a:p>
            <a:r>
              <a:rPr lang="en-US" sz="2400" b="1" dirty="0">
                <a:effectLst/>
                <a:latin typeface="Arial" panose="020B0604020202020204" pitchFamily="34" charset="0"/>
                <a:ea typeface="Calibri" panose="020F0502020204030204" pitchFamily="34" charset="0"/>
              </a:rPr>
              <a:t>PILLARS OF A SECURE RETIREMENT</a:t>
            </a:r>
            <a:endParaRPr lang="en-US" dirty="0"/>
          </a:p>
        </p:txBody>
      </p:sp>
      <p:sp>
        <p:nvSpPr>
          <p:cNvPr id="2" name="Slide Number Placeholder 1">
            <a:extLst>
              <a:ext uri="{FF2B5EF4-FFF2-40B4-BE49-F238E27FC236}">
                <a16:creationId xmlns:a16="http://schemas.microsoft.com/office/drawing/2014/main" id="{A7D3E0E4-1DAB-D344-D6A3-9893E5F125D5}"/>
              </a:ext>
              <a:ext uri="{C183D7F6-B498-43B3-948B-1728B52AA6E4}">
                <adec:decorative xmlns:adec="http://schemas.microsoft.com/office/drawing/2017/decorative" val="1"/>
              </a:ext>
            </a:extLst>
          </p:cNvPr>
          <p:cNvSpPr>
            <a:spLocks noGrp="1"/>
          </p:cNvSpPr>
          <p:nvPr>
            <p:ph type="sldNum" sz="quarter" idx="12"/>
          </p:nvPr>
        </p:nvSpPr>
        <p:spPr/>
        <p:txBody>
          <a:bodyPr/>
          <a:lstStyle/>
          <a:p>
            <a:fld id="{EBB06CB8-09CA-444F-B64E-B134B812EDE5}" type="slidenum">
              <a:rPr lang="en-US" smtClean="0"/>
              <a:t>8</a:t>
            </a:fld>
            <a:endParaRPr lang="en-US" dirty="0"/>
          </a:p>
        </p:txBody>
      </p:sp>
      <p:pic>
        <p:nvPicPr>
          <p:cNvPr id="9" name="Graphic 8">
            <a:extLst>
              <a:ext uri="{FF2B5EF4-FFF2-40B4-BE49-F238E27FC236}">
                <a16:creationId xmlns:a16="http://schemas.microsoft.com/office/drawing/2014/main" id="{FC6AC243-B202-E3D1-E7B7-9C611190F46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15959" y="1115310"/>
            <a:ext cx="2743200" cy="4122729"/>
          </a:xfrm>
          <a:prstGeom prst="rect">
            <a:avLst/>
          </a:prstGeom>
        </p:spPr>
      </p:pic>
      <p:sp>
        <p:nvSpPr>
          <p:cNvPr id="10" name="Oval 9">
            <a:extLst>
              <a:ext uri="{FF2B5EF4-FFF2-40B4-BE49-F238E27FC236}">
                <a16:creationId xmlns:a16="http://schemas.microsoft.com/office/drawing/2014/main" id="{A3E97BA4-F204-95B5-B813-E9DDF5D0626A}"/>
              </a:ext>
              <a:ext uri="{C183D7F6-B498-43B3-948B-1728B52AA6E4}">
                <adec:decorative xmlns:adec="http://schemas.microsoft.com/office/drawing/2017/decorative" val="1"/>
              </a:ext>
            </a:extLst>
          </p:cNvPr>
          <p:cNvSpPr/>
          <p:nvPr/>
        </p:nvSpPr>
        <p:spPr>
          <a:xfrm>
            <a:off x="1173660" y="1482375"/>
            <a:ext cx="920285" cy="92028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7E59D78-E4E6-FD11-E62B-657DF259EC18}"/>
              </a:ext>
              <a:ext uri="{C183D7F6-B498-43B3-948B-1728B52AA6E4}">
                <adec:decorative xmlns:adec="http://schemas.microsoft.com/office/drawing/2017/decorative" val="1"/>
              </a:ext>
            </a:extLst>
          </p:cNvPr>
          <p:cNvSpPr/>
          <p:nvPr/>
        </p:nvSpPr>
        <p:spPr>
          <a:xfrm>
            <a:off x="1173660" y="2900064"/>
            <a:ext cx="920285" cy="920285"/>
          </a:xfrm>
          <a:prstGeom prst="ellipse">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68CD78E0-3E0B-A597-5E3B-39F389C30D1A}"/>
              </a:ext>
              <a:ext uri="{C183D7F6-B498-43B3-948B-1728B52AA6E4}">
                <adec:decorative xmlns:adec="http://schemas.microsoft.com/office/drawing/2017/decorative" val="1"/>
              </a:ext>
            </a:extLst>
          </p:cNvPr>
          <p:cNvSpPr/>
          <p:nvPr/>
        </p:nvSpPr>
        <p:spPr>
          <a:xfrm>
            <a:off x="1173660" y="4317754"/>
            <a:ext cx="920285" cy="92028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2">
            <a:extLst>
              <a:ext uri="{FF2B5EF4-FFF2-40B4-BE49-F238E27FC236}">
                <a16:creationId xmlns:a16="http://schemas.microsoft.com/office/drawing/2014/main" id="{128328A2-10AC-87EE-2118-0E27F86B0C59}"/>
              </a:ext>
            </a:extLst>
          </p:cNvPr>
          <p:cNvSpPr txBox="1">
            <a:spLocks/>
          </p:cNvSpPr>
          <p:nvPr/>
        </p:nvSpPr>
        <p:spPr>
          <a:xfrm>
            <a:off x="1355506" y="1667713"/>
            <a:ext cx="556593" cy="4818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latin typeface="Arial" panose="020B0604020202020204" pitchFamily="34" charset="0"/>
                <a:cs typeface="Arial" panose="020B0604020202020204" pitchFamily="34" charset="0"/>
              </a:rPr>
              <a:t>1</a:t>
            </a:r>
            <a:endParaRPr lang="en-US" sz="3600" dirty="0">
              <a:solidFill>
                <a:schemeClr val="bg1"/>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3B5624AC-6EAD-1F64-266D-1D5997286892}"/>
              </a:ext>
            </a:extLst>
          </p:cNvPr>
          <p:cNvSpPr txBox="1">
            <a:spLocks/>
          </p:cNvSpPr>
          <p:nvPr/>
        </p:nvSpPr>
        <p:spPr>
          <a:xfrm>
            <a:off x="2271075" y="1701577"/>
            <a:ext cx="6682409" cy="4818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latin typeface="Arial" panose="020B0604020202020204" pitchFamily="34" charset="0"/>
                <a:cs typeface="Arial" panose="020B0604020202020204" pitchFamily="34" charset="0"/>
              </a:rPr>
              <a:t>TRS pension </a:t>
            </a:r>
            <a:r>
              <a:rPr lang="en-US" sz="2400" dirty="0">
                <a:latin typeface="Arial" panose="020B0604020202020204" pitchFamily="34" charset="0"/>
                <a:cs typeface="Arial" panose="020B0604020202020204" pitchFamily="34" charset="0"/>
              </a:rPr>
              <a:t>= strong foundation</a:t>
            </a:r>
          </a:p>
        </p:txBody>
      </p:sp>
      <p:sp>
        <p:nvSpPr>
          <p:cNvPr id="15" name="Content Placeholder 2">
            <a:extLst>
              <a:ext uri="{FF2B5EF4-FFF2-40B4-BE49-F238E27FC236}">
                <a16:creationId xmlns:a16="http://schemas.microsoft.com/office/drawing/2014/main" id="{4E182CC0-C62D-80CC-9BD2-A1B6DD916300}"/>
              </a:ext>
            </a:extLst>
          </p:cNvPr>
          <p:cNvSpPr txBox="1">
            <a:spLocks/>
          </p:cNvSpPr>
          <p:nvPr/>
        </p:nvSpPr>
        <p:spPr>
          <a:xfrm>
            <a:off x="1355506" y="3085402"/>
            <a:ext cx="556593" cy="4818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latin typeface="Arial" panose="020B0604020202020204" pitchFamily="34" charset="0"/>
                <a:cs typeface="Arial" panose="020B0604020202020204" pitchFamily="34" charset="0"/>
              </a:rPr>
              <a:t>2</a:t>
            </a:r>
            <a:endParaRPr lang="en-US" sz="3600" dirty="0">
              <a:solidFill>
                <a:schemeClr val="bg1"/>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7385E825-F687-37E4-E57E-98D2B34CF73A}"/>
              </a:ext>
            </a:extLst>
          </p:cNvPr>
          <p:cNvSpPr txBox="1">
            <a:spLocks/>
          </p:cNvSpPr>
          <p:nvPr/>
        </p:nvSpPr>
        <p:spPr>
          <a:xfrm>
            <a:off x="2271075" y="3119266"/>
            <a:ext cx="6682409" cy="4818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latin typeface="Arial" panose="020B0604020202020204" pitchFamily="34" charset="0"/>
                <a:cs typeface="Arial" panose="020B0604020202020204" pitchFamily="34" charset="0"/>
              </a:rPr>
              <a:t>Personal savings </a:t>
            </a:r>
            <a:r>
              <a:rPr lang="en-US" sz="2400" dirty="0">
                <a:latin typeface="Arial" panose="020B0604020202020204" pitchFamily="34" charset="0"/>
                <a:cs typeface="Arial" panose="020B0604020202020204" pitchFamily="34" charset="0"/>
              </a:rPr>
              <a:t>add flexibility</a:t>
            </a:r>
          </a:p>
        </p:txBody>
      </p:sp>
      <p:sp>
        <p:nvSpPr>
          <p:cNvPr id="18" name="Content Placeholder 2">
            <a:extLst>
              <a:ext uri="{FF2B5EF4-FFF2-40B4-BE49-F238E27FC236}">
                <a16:creationId xmlns:a16="http://schemas.microsoft.com/office/drawing/2014/main" id="{F0895DCC-E2C6-C49F-5042-82EA446E05D9}"/>
              </a:ext>
            </a:extLst>
          </p:cNvPr>
          <p:cNvSpPr txBox="1">
            <a:spLocks/>
          </p:cNvSpPr>
          <p:nvPr/>
        </p:nvSpPr>
        <p:spPr>
          <a:xfrm>
            <a:off x="1355506" y="4503092"/>
            <a:ext cx="556593" cy="4818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latin typeface="Arial" panose="020B0604020202020204" pitchFamily="34" charset="0"/>
                <a:cs typeface="Arial" panose="020B0604020202020204" pitchFamily="34" charset="0"/>
              </a:rPr>
              <a:t>3</a:t>
            </a:r>
            <a:endParaRPr lang="en-US" sz="3600" dirty="0">
              <a:solidFill>
                <a:schemeClr val="bg1"/>
              </a:solidFill>
              <a:latin typeface="Arial" panose="020B0604020202020204" pitchFamily="34" charset="0"/>
              <a:cs typeface="Arial" panose="020B0604020202020204" pitchFamily="34" charset="0"/>
            </a:endParaRPr>
          </a:p>
        </p:txBody>
      </p:sp>
      <p:sp>
        <p:nvSpPr>
          <p:cNvPr id="16" name="Content Placeholder 2">
            <a:extLst>
              <a:ext uri="{FF2B5EF4-FFF2-40B4-BE49-F238E27FC236}">
                <a16:creationId xmlns:a16="http://schemas.microsoft.com/office/drawing/2014/main" id="{1325858B-0D2B-3EA0-A651-72CD16F0528E}"/>
              </a:ext>
            </a:extLst>
          </p:cNvPr>
          <p:cNvSpPr txBox="1">
            <a:spLocks/>
          </p:cNvSpPr>
          <p:nvPr/>
        </p:nvSpPr>
        <p:spPr>
          <a:xfrm>
            <a:off x="2271075" y="4536956"/>
            <a:ext cx="6682409" cy="4818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latin typeface="Arial" panose="020B0604020202020204" pitchFamily="34" charset="0"/>
                <a:cs typeface="Arial" panose="020B0604020202020204" pitchFamily="34" charset="0"/>
              </a:rPr>
              <a:t>Social Security </a:t>
            </a:r>
            <a:r>
              <a:rPr lang="en-US" sz="2400" dirty="0">
                <a:latin typeface="Arial" panose="020B0604020202020204" pitchFamily="34" charset="0"/>
                <a:cs typeface="Arial" panose="020B0604020202020204" pitchFamily="34" charset="0"/>
              </a:rPr>
              <a:t>(if applicable)</a:t>
            </a:r>
          </a:p>
        </p:txBody>
      </p:sp>
      <p:sp>
        <p:nvSpPr>
          <p:cNvPr id="22" name="Rectangle 21">
            <a:extLst>
              <a:ext uri="{FF2B5EF4-FFF2-40B4-BE49-F238E27FC236}">
                <a16:creationId xmlns:a16="http://schemas.microsoft.com/office/drawing/2014/main" id="{01507F28-A2B2-FD29-705A-87722325E5F4}"/>
              </a:ext>
              <a:ext uri="{C183D7F6-B498-43B3-948B-1728B52AA6E4}">
                <adec:decorative xmlns:adec="http://schemas.microsoft.com/office/drawing/2017/decorative" val="1"/>
              </a:ext>
            </a:extLst>
          </p:cNvPr>
          <p:cNvSpPr/>
          <p:nvPr/>
        </p:nvSpPr>
        <p:spPr>
          <a:xfrm>
            <a:off x="1173660" y="5691969"/>
            <a:ext cx="9985499" cy="4818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41A42BBF-B744-45A4-1378-F9C710AA21EF}"/>
              </a:ext>
            </a:extLst>
          </p:cNvPr>
          <p:cNvSpPr txBox="1">
            <a:spLocks/>
          </p:cNvSpPr>
          <p:nvPr/>
        </p:nvSpPr>
        <p:spPr>
          <a:xfrm>
            <a:off x="1173659" y="5744978"/>
            <a:ext cx="9985499" cy="606882"/>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i="1" dirty="0">
                <a:solidFill>
                  <a:schemeClr val="bg1"/>
                </a:solidFill>
                <a:latin typeface="Arial" panose="020B0604020202020204" pitchFamily="34" charset="0"/>
                <a:ea typeface="Roboto" panose="02000000000000000000" pitchFamily="2" charset="0"/>
                <a:cs typeface="Arial" panose="020B0604020202020204" pitchFamily="34" charset="0"/>
              </a:rPr>
              <a:t>TRS Pension Plan + Personal Savings = Financially Secure Retirement</a:t>
            </a:r>
          </a:p>
        </p:txBody>
      </p:sp>
    </p:spTree>
    <p:extLst>
      <p:ext uri="{BB962C8B-B14F-4D97-AF65-F5344CB8AC3E}">
        <p14:creationId xmlns:p14="http://schemas.microsoft.com/office/powerpoint/2010/main" val="2357351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0A259-D716-63FD-F918-7D331196A1C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YOUR FIRST “MUST-DOS” AS A NEW MEMBER</a:t>
            </a:r>
          </a:p>
        </p:txBody>
      </p:sp>
      <p:sp>
        <p:nvSpPr>
          <p:cNvPr id="4" name="Content Placeholder 2">
            <a:extLst>
              <a:ext uri="{FF2B5EF4-FFF2-40B4-BE49-F238E27FC236}">
                <a16:creationId xmlns:a16="http://schemas.microsoft.com/office/drawing/2014/main" id="{5C3A80BF-F526-74CF-3992-D75C0F9FF507}"/>
              </a:ext>
            </a:extLst>
          </p:cNvPr>
          <p:cNvSpPr txBox="1">
            <a:spLocks/>
          </p:cNvSpPr>
          <p:nvPr/>
        </p:nvSpPr>
        <p:spPr>
          <a:xfrm>
            <a:off x="947056" y="4248495"/>
            <a:ext cx="2729539" cy="9185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dirty="0">
                <a:latin typeface="Arial" panose="020B0604020202020204" pitchFamily="34" charset="0"/>
                <a:ea typeface="Calibri" panose="020F0502020204030204" pitchFamily="34" charset="0"/>
                <a:cs typeface="Times New Roman" panose="02020603050405020304" pitchFamily="18" charset="0"/>
              </a:rPr>
              <a:t>Name a beneficiary</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Oval 4">
            <a:extLst>
              <a:ext uri="{FF2B5EF4-FFF2-40B4-BE49-F238E27FC236}">
                <a16:creationId xmlns:a16="http://schemas.microsoft.com/office/drawing/2014/main" id="{44D0B3F5-41AA-3308-39A0-6D5C2BFA3A7D}"/>
              </a:ext>
              <a:ext uri="{C183D7F6-B498-43B3-948B-1728B52AA6E4}">
                <adec:decorative xmlns:adec="http://schemas.microsoft.com/office/drawing/2017/decorative" val="1"/>
              </a:ext>
            </a:extLst>
          </p:cNvPr>
          <p:cNvSpPr/>
          <p:nvPr/>
        </p:nvSpPr>
        <p:spPr>
          <a:xfrm>
            <a:off x="1361140" y="2061029"/>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a:extLst>
              <a:ext uri="{FF2B5EF4-FFF2-40B4-BE49-F238E27FC236}">
                <a16:creationId xmlns:a16="http://schemas.microsoft.com/office/drawing/2014/main" id="{8E9C8610-A245-81D8-6833-AE44D82736E2}"/>
              </a:ext>
            </a:extLst>
          </p:cNvPr>
          <p:cNvSpPr txBox="1">
            <a:spLocks/>
          </p:cNvSpPr>
          <p:nvPr/>
        </p:nvSpPr>
        <p:spPr>
          <a:xfrm>
            <a:off x="4062611" y="4248495"/>
            <a:ext cx="4053115" cy="1600763"/>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dirty="0">
                <a:latin typeface="Arial" panose="020B0604020202020204" pitchFamily="34" charset="0"/>
                <a:ea typeface="Calibri" panose="020F0502020204030204" pitchFamily="34" charset="0"/>
                <a:cs typeface="Times New Roman" panose="02020603050405020304" pitchFamily="18" charset="0"/>
              </a:rPr>
              <a:t>Sign up for </a:t>
            </a:r>
            <a:r>
              <a:rPr lang="en-US" sz="2400" dirty="0" err="1">
                <a:latin typeface="Arial" panose="020B0604020202020204" pitchFamily="34" charset="0"/>
                <a:ea typeface="Calibri" panose="020F0502020204030204" pitchFamily="34" charset="0"/>
                <a:cs typeface="Times New Roman" panose="02020603050405020304" pitchFamily="18" charset="0"/>
              </a:rPr>
              <a:t>MyTRS</a:t>
            </a:r>
            <a:r>
              <a:rPr lang="en-US" sz="2400" dirty="0">
                <a:latin typeface="Arial" panose="020B0604020202020204" pitchFamily="34" charset="0"/>
                <a:ea typeface="Calibri" panose="020F0502020204030204" pitchFamily="34" charset="0"/>
                <a:cs typeface="Times New Roman" panose="02020603050405020304" pitchFamily="18" charset="0"/>
              </a:rPr>
              <a:t>, the secure member portal (60 days after your first paycheck)</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Oval 7">
            <a:extLst>
              <a:ext uri="{FF2B5EF4-FFF2-40B4-BE49-F238E27FC236}">
                <a16:creationId xmlns:a16="http://schemas.microsoft.com/office/drawing/2014/main" id="{A802C5DB-C949-BC53-C627-C0C61D20C00A}"/>
              </a:ext>
              <a:ext uri="{C183D7F6-B498-43B3-948B-1728B52AA6E4}">
                <adec:decorative xmlns:adec="http://schemas.microsoft.com/office/drawing/2017/decorative" val="1"/>
              </a:ext>
            </a:extLst>
          </p:cNvPr>
          <p:cNvSpPr/>
          <p:nvPr/>
        </p:nvSpPr>
        <p:spPr>
          <a:xfrm>
            <a:off x="5138482" y="2061029"/>
            <a:ext cx="1901371" cy="190137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2">
            <a:extLst>
              <a:ext uri="{FF2B5EF4-FFF2-40B4-BE49-F238E27FC236}">
                <a16:creationId xmlns:a16="http://schemas.microsoft.com/office/drawing/2014/main" id="{0F8073AF-0955-D692-135C-4913B521C439}"/>
              </a:ext>
            </a:extLst>
          </p:cNvPr>
          <p:cNvSpPr txBox="1">
            <a:spLocks/>
          </p:cNvSpPr>
          <p:nvPr/>
        </p:nvSpPr>
        <p:spPr>
          <a:xfrm>
            <a:off x="8501744" y="4248496"/>
            <a:ext cx="2743200" cy="9185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Bef>
                <a:spcPts val="0"/>
              </a:spcBef>
              <a:buNone/>
            </a:pPr>
            <a:r>
              <a:rPr lang="en-US" sz="2400" dirty="0">
                <a:latin typeface="Arial" panose="020B0604020202020204" pitchFamily="34" charset="0"/>
                <a:ea typeface="Calibri" panose="020F0502020204030204" pitchFamily="34" charset="0"/>
                <a:cs typeface="Times New Roman" panose="02020603050405020304" pitchFamily="18" charset="0"/>
              </a:rPr>
              <a:t>Keep your contact information current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Oval 10">
            <a:extLst>
              <a:ext uri="{FF2B5EF4-FFF2-40B4-BE49-F238E27FC236}">
                <a16:creationId xmlns:a16="http://schemas.microsoft.com/office/drawing/2014/main" id="{4183ED35-5407-5643-A9CD-2DA55B469482}"/>
              </a:ext>
              <a:ext uri="{C183D7F6-B498-43B3-948B-1728B52AA6E4}">
                <adec:decorative xmlns:adec="http://schemas.microsoft.com/office/drawing/2017/decorative" val="1"/>
              </a:ext>
            </a:extLst>
          </p:cNvPr>
          <p:cNvSpPr/>
          <p:nvPr/>
        </p:nvSpPr>
        <p:spPr>
          <a:xfrm>
            <a:off x="8922659" y="2061029"/>
            <a:ext cx="1901371" cy="190137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8F8F59DC-8910-E683-1377-F93BA8F98FD7}"/>
              </a:ext>
              <a:ext uri="{C183D7F6-B498-43B3-948B-1728B52AA6E4}">
                <adec:decorative xmlns:adec="http://schemas.microsoft.com/office/drawing/2017/decorative" val="1"/>
              </a:ext>
            </a:extLst>
          </p:cNvPr>
          <p:cNvCxnSpPr>
            <a:cxnSpLocks/>
          </p:cNvCxnSpPr>
          <p:nvPr/>
        </p:nvCxnSpPr>
        <p:spPr>
          <a:xfrm>
            <a:off x="3869603" y="2061029"/>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E678D97-3947-AD1C-C3FC-32A30B00A918}"/>
              </a:ext>
              <a:ext uri="{C183D7F6-B498-43B3-948B-1728B52AA6E4}">
                <adec:decorative xmlns:adec="http://schemas.microsoft.com/office/drawing/2017/decorative" val="1"/>
              </a:ext>
            </a:extLst>
          </p:cNvPr>
          <p:cNvCxnSpPr>
            <a:cxnSpLocks/>
          </p:cNvCxnSpPr>
          <p:nvPr/>
        </p:nvCxnSpPr>
        <p:spPr>
          <a:xfrm>
            <a:off x="8308734" y="2061029"/>
            <a:ext cx="0" cy="3788229"/>
          </a:xfrm>
          <a:prstGeom prst="line">
            <a:avLst/>
          </a:prstGeom>
          <a:ln w="31750" cap="rnd">
            <a:solidFill>
              <a:schemeClr val="tx2">
                <a:lumMod val="60000"/>
                <a:lumOff val="40000"/>
              </a:schemeClr>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B79C4F4E-FA5A-3391-0882-35A05582B08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67529" y="2450592"/>
            <a:ext cx="1104894" cy="1166115"/>
          </a:xfrm>
          <a:prstGeom prst="rect">
            <a:avLst/>
          </a:prstGeom>
        </p:spPr>
      </p:pic>
      <p:pic>
        <p:nvPicPr>
          <p:cNvPr id="17" name="Graphic 16">
            <a:extLst>
              <a:ext uri="{FF2B5EF4-FFF2-40B4-BE49-F238E27FC236}">
                <a16:creationId xmlns:a16="http://schemas.microsoft.com/office/drawing/2014/main" id="{6EACD9ED-0D2F-C95C-1019-2BFF2052A19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95680" y="2555985"/>
            <a:ext cx="955328" cy="955328"/>
          </a:xfrm>
          <a:prstGeom prst="rect">
            <a:avLst/>
          </a:prstGeom>
        </p:spPr>
      </p:pic>
      <p:pic>
        <p:nvPicPr>
          <p:cNvPr id="19" name="Graphic 18">
            <a:extLst>
              <a:ext uri="{FF2B5EF4-FFF2-40B4-BE49-F238E27FC236}">
                <a16:creationId xmlns:a16="http://schemas.microsoft.com/office/drawing/2014/main" id="{D391C9B0-D046-3C7B-6E20-3CA4698138D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9955" y="2487604"/>
            <a:ext cx="1092090" cy="1092090"/>
          </a:xfrm>
          <a:prstGeom prst="rect">
            <a:avLst/>
          </a:prstGeom>
        </p:spPr>
      </p:pic>
      <p:sp>
        <p:nvSpPr>
          <p:cNvPr id="20" name="Slide Number Placeholder 1">
            <a:extLst>
              <a:ext uri="{FF2B5EF4-FFF2-40B4-BE49-F238E27FC236}">
                <a16:creationId xmlns:a16="http://schemas.microsoft.com/office/drawing/2014/main" id="{D6832F3F-C408-E637-FA18-3592C33ADC7C}"/>
              </a:ext>
              <a:ext uri="{C183D7F6-B498-43B3-948B-1728B52AA6E4}">
                <adec:decorative xmlns:adec="http://schemas.microsoft.com/office/drawing/2017/decorative" val="1"/>
              </a:ext>
            </a:extLst>
          </p:cNvPr>
          <p:cNvSpPr>
            <a:spLocks noGrp="1"/>
          </p:cNvSpPr>
          <p:nvPr>
            <p:ph type="sldNum" sz="quarter" idx="12"/>
          </p:nvPr>
        </p:nvSpPr>
        <p:spPr>
          <a:xfrm>
            <a:off x="8610600" y="6356350"/>
            <a:ext cx="2743200" cy="365125"/>
          </a:xfrm>
        </p:spPr>
        <p:txBody>
          <a:bodyPr/>
          <a:lstStyle/>
          <a:p>
            <a:fld id="{EBB06CB8-09CA-444F-B64E-B134B812EDE5}" type="slidenum">
              <a:rPr lang="en-US" smtClean="0"/>
              <a:t>9</a:t>
            </a:fld>
            <a:endParaRPr lang="en-US" dirty="0"/>
          </a:p>
        </p:txBody>
      </p:sp>
    </p:spTree>
    <p:extLst>
      <p:ext uri="{BB962C8B-B14F-4D97-AF65-F5344CB8AC3E}">
        <p14:creationId xmlns:p14="http://schemas.microsoft.com/office/powerpoint/2010/main" val="470827890"/>
      </p:ext>
    </p:extLst>
  </p:cSld>
  <p:clrMapOvr>
    <a:masterClrMapping/>
  </p:clrMapOvr>
</p:sld>
</file>

<file path=ppt/theme/theme1.xml><?xml version="1.0" encoding="utf-8"?>
<a:theme xmlns:a="http://schemas.openxmlformats.org/drawingml/2006/main" name="TRSTheme">
  <a:themeElements>
    <a:clrScheme name="TRSColors">
      <a:dk1>
        <a:sysClr val="windowText" lastClr="000000"/>
      </a:dk1>
      <a:lt1>
        <a:sysClr val="window" lastClr="FFFFFF"/>
      </a:lt1>
      <a:dk2>
        <a:srgbClr val="44546A"/>
      </a:dk2>
      <a:lt2>
        <a:srgbClr val="E7E6E6"/>
      </a:lt2>
      <a:accent1>
        <a:srgbClr val="D4AC36"/>
      </a:accent1>
      <a:accent2>
        <a:srgbClr val="193661"/>
      </a:accent2>
      <a:accent3>
        <a:srgbClr val="4A642E"/>
      </a:accent3>
      <a:accent4>
        <a:srgbClr val="FAA619"/>
      </a:accent4>
      <a:accent5>
        <a:srgbClr val="9CB33C"/>
      </a:accent5>
      <a:accent6>
        <a:srgbClr val="B8292F"/>
      </a:accent6>
      <a:hlink>
        <a:srgbClr val="0563C1"/>
      </a:hlink>
      <a:folHlink>
        <a:srgbClr val="954F72"/>
      </a:folHlink>
    </a:clrScheme>
    <a:fontScheme name="TRSPPT_font">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STheme" id="{7E077EC2-1480-4F26-8F09-891DA69CCEC9}" vid="{88B08225-E75C-4223-8C01-00ABBEC7AB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1919</TotalTime>
  <Words>1529</Words>
  <Application>Microsoft Office PowerPoint</Application>
  <PresentationFormat>Widescreen</PresentationFormat>
  <Paragraphs>167</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Black</vt:lpstr>
      <vt:lpstr>Arial Narrow</vt:lpstr>
      <vt:lpstr>Calibri</vt:lpstr>
      <vt:lpstr>TRSTheme</vt:lpstr>
      <vt:lpstr>Welcome to TRS</vt:lpstr>
      <vt:lpstr>WELCOME TO TRS</vt:lpstr>
      <vt:lpstr>WHO WE ARE</vt:lpstr>
      <vt:lpstr>WHAT TRS PROVIDES</vt:lpstr>
      <vt:lpstr>ACTIVE MEMBER DEATH BENEFITS</vt:lpstr>
      <vt:lpstr>YOUR TRS RETIREMENT – AT A GLANCE</vt:lpstr>
      <vt:lpstr>CONTRIBUTIONS – SHARED RESPONSIBILITY</vt:lpstr>
      <vt:lpstr>PILLARS OF A SECURE RETIREMENT</vt:lpstr>
      <vt:lpstr>YOUR FIRST “MUST-DOS” AS A NEW MEMBER</vt:lpstr>
      <vt:lpstr>MYTRS – YOUR MEMBER PORTAL</vt:lpstr>
      <vt:lpstr>WE’RE WITH YOU AT EVERY STAGE</vt:lpstr>
      <vt:lpstr>LEARN AT YOUR OWN PACE</vt:lpstr>
      <vt:lpstr>WE’RE IN THIS TOGETHER</vt:lpstr>
    </vt:vector>
  </TitlesOfParts>
  <Company>TRS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Weberlein, David</dc:creator>
  <cp:lastModifiedBy>Richter, Kaylee</cp:lastModifiedBy>
  <cp:revision>84</cp:revision>
  <dcterms:created xsi:type="dcterms:W3CDTF">2019-05-20T13:58:17Z</dcterms:created>
  <dcterms:modified xsi:type="dcterms:W3CDTF">2026-08-21T19:52:07Z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